
<file path=[Content_Types].xml><?xml version="1.0" encoding="utf-8"?>
<Types xmlns="http://schemas.openxmlformats.org/package/2006/content-types">
  <Default Extension="xml" ContentType="application/xml"/>
  <Default Extension="jpg" ContentType="image/jpeg"/>
  <Default Extension="tiff" ContentType="image/tiff"/>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Lst>
  <p:notesMasterIdLst>
    <p:notesMasterId r:id="rId27"/>
  </p:notesMasterIdLst>
  <p:handoutMasterIdLst>
    <p:handoutMasterId r:id="rId28"/>
  </p:handoutMasterIdLst>
  <p:sldIdLst>
    <p:sldId id="261" r:id="rId3"/>
    <p:sldId id="341" r:id="rId4"/>
    <p:sldId id="366" r:id="rId5"/>
    <p:sldId id="368" r:id="rId6"/>
    <p:sldId id="369" r:id="rId7"/>
    <p:sldId id="371" r:id="rId8"/>
    <p:sldId id="372" r:id="rId9"/>
    <p:sldId id="373" r:id="rId10"/>
    <p:sldId id="367" r:id="rId11"/>
    <p:sldId id="374" r:id="rId12"/>
    <p:sldId id="342" r:id="rId13"/>
    <p:sldId id="351" r:id="rId14"/>
    <p:sldId id="353" r:id="rId15"/>
    <p:sldId id="363" r:id="rId16"/>
    <p:sldId id="361" r:id="rId17"/>
    <p:sldId id="360" r:id="rId18"/>
    <p:sldId id="362" r:id="rId19"/>
    <p:sldId id="352" r:id="rId20"/>
    <p:sldId id="356" r:id="rId21"/>
    <p:sldId id="354" r:id="rId22"/>
    <p:sldId id="357" r:id="rId23"/>
    <p:sldId id="358" r:id="rId24"/>
    <p:sldId id="359" r:id="rId25"/>
    <p:sldId id="355"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2A81C4"/>
    <a:srgbClr val="33A6FF"/>
    <a:srgbClr val="4F8C4C"/>
    <a:srgbClr val="6CBC66"/>
    <a:srgbClr val="1D5D8F"/>
    <a:srgbClr val="020000"/>
    <a:srgbClr val="9D0000"/>
    <a:srgbClr val="6D6E7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77" autoAdjust="0"/>
    <p:restoredTop sz="93440" autoAdjust="0"/>
  </p:normalViewPr>
  <p:slideViewPr>
    <p:cSldViewPr snapToGrid="0" snapToObjects="1">
      <p:cViewPr>
        <p:scale>
          <a:sx n="110" d="100"/>
          <a:sy n="110" d="100"/>
        </p:scale>
        <p:origin x="-1328" y="-88"/>
      </p:cViewPr>
      <p:guideLst>
        <p:guide orient="horz" pos="2161"/>
        <p:guide pos="2882"/>
      </p:guideLst>
    </p:cSldViewPr>
  </p:slideViewPr>
  <p:outlineViewPr>
    <p:cViewPr>
      <p:scale>
        <a:sx n="33" d="100"/>
        <a:sy n="33" d="100"/>
      </p:scale>
      <p:origin x="0" y="488"/>
    </p:cViewPr>
  </p:outlineViewPr>
  <p:notesTextViewPr>
    <p:cViewPr>
      <p:scale>
        <a:sx n="100" d="100"/>
        <a:sy n="10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BC4AE3A-7BF4-C640-9497-28D8942BD7DF}" type="datetimeFigureOut">
              <a:rPr lang="en-US" smtClean="0"/>
              <a:t>8/4/14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5A69DF5-AB3A-CC41-BF4F-BD0C1F2E56B8}" type="slidenum">
              <a:rPr lang="en-US" smtClean="0"/>
              <a:t>‹#›</a:t>
            </a:fld>
            <a:endParaRPr lang="en-US"/>
          </a:p>
        </p:txBody>
      </p:sp>
    </p:spTree>
    <p:extLst>
      <p:ext uri="{BB962C8B-B14F-4D97-AF65-F5344CB8AC3E}">
        <p14:creationId xmlns:p14="http://schemas.microsoft.com/office/powerpoint/2010/main" val="2273906762"/>
      </p:ext>
    </p:extLst>
  </p:cSld>
  <p:clrMap bg1="lt1" tx1="dk1" bg2="lt2" tx2="dk2" accent1="accent1" accent2="accent2" accent3="accent3" accent4="accent4" accent5="accent5" accent6="accent6" hlink="hlink" folHlink="folHlink"/>
</p:handoutMaster>
</file>

<file path=ppt/media/image10.png>
</file>

<file path=ppt/media/image11.jpg>
</file>

<file path=ppt/media/image12.PNG>
</file>

<file path=ppt/media/image13.PNG>
</file>

<file path=ppt/media/image14.PNG>
</file>

<file path=ppt/media/image3.png>
</file>

<file path=ppt/media/image4.jpg>
</file>

<file path=ppt/media/image5.png>
</file>

<file path=ppt/media/image6.jpg>
</file>

<file path=ppt/media/image7.tif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9F18D3C-1C93-6B4A-AD05-54A573EBA585}" type="datetimeFigureOut">
              <a:rPr lang="en-US" smtClean="0"/>
              <a:t>8/4/14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CFAEC2-E579-024E-846F-FBDD15F99C0C}" type="slidenum">
              <a:rPr lang="en-US" smtClean="0"/>
              <a:t>‹#›</a:t>
            </a:fld>
            <a:endParaRPr lang="en-US"/>
          </a:p>
        </p:txBody>
      </p:sp>
    </p:spTree>
    <p:extLst>
      <p:ext uri="{BB962C8B-B14F-4D97-AF65-F5344CB8AC3E}">
        <p14:creationId xmlns:p14="http://schemas.microsoft.com/office/powerpoint/2010/main" val="129574350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Stan you have 18 minutes total</a:t>
            </a:r>
            <a:endParaRPr lang="en-US" dirty="0"/>
          </a:p>
        </p:txBody>
      </p:sp>
      <p:sp>
        <p:nvSpPr>
          <p:cNvPr id="4" name="Slide Number Placeholder 3"/>
          <p:cNvSpPr>
            <a:spLocks noGrp="1"/>
          </p:cNvSpPr>
          <p:nvPr>
            <p:ph type="sldNum" sz="quarter" idx="10"/>
          </p:nvPr>
        </p:nvSpPr>
        <p:spPr/>
        <p:txBody>
          <a:bodyPr/>
          <a:lstStyle/>
          <a:p>
            <a:fld id="{AACFAEC2-E579-024E-846F-FBDD15F99C0C}" type="slidenum">
              <a:rPr lang="en-US" smtClean="0"/>
              <a:t>1</a:t>
            </a:fld>
            <a:endParaRPr lang="en-US"/>
          </a:p>
        </p:txBody>
      </p:sp>
    </p:spTree>
    <p:extLst>
      <p:ext uri="{BB962C8B-B14F-4D97-AF65-F5344CB8AC3E}">
        <p14:creationId xmlns:p14="http://schemas.microsoft.com/office/powerpoint/2010/main" val="23416829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Gill Sans MT"/>
                <a:cs typeface="Gill Sans MT"/>
              </a:rPr>
              <a:t>In WSSI, we try to bring disparate stakeholders together to do science and make software and this requires us to rally around boundary objects… such as data sets, journal articles, meeting schedules, vision statements, white papers, and software. </a:t>
            </a:r>
          </a:p>
          <a:p>
            <a:endParaRPr lang="en-US" sz="1200" dirty="0" smtClean="0">
              <a:latin typeface="Gill Sans MT"/>
              <a:cs typeface="Gill Sans MT"/>
            </a:endParaRPr>
          </a:p>
          <a:p>
            <a:r>
              <a:rPr lang="en-US" sz="1200" dirty="0" smtClean="0">
                <a:latin typeface="Gill Sans MT"/>
                <a:cs typeface="Gill Sans MT"/>
              </a:rPr>
              <a:t>Remember the first week, when we talked about sharing expertise, thinking differences, and facilitating group discussions? Well boundary objects help us establish mutual understanding.</a:t>
            </a:r>
          </a:p>
          <a:p>
            <a:endParaRPr lang="en-US" sz="1200" dirty="0" smtClean="0">
              <a:latin typeface="Gill Sans MT"/>
              <a:cs typeface="Gill Sans MT"/>
            </a:endParaRPr>
          </a:p>
          <a:p>
            <a:r>
              <a:rPr lang="en-US" sz="1200" dirty="0" smtClean="0">
                <a:latin typeface="Gill Sans MT"/>
                <a:cs typeface="Gill Sans MT"/>
              </a:rPr>
              <a:t>And we have an approach to co-development of research and software that harnesses the power of boundary objects, and we’d like to share it with you…</a:t>
            </a:r>
          </a:p>
          <a:p>
            <a:pPr marL="0" indent="0">
              <a:buFontTx/>
              <a:buNone/>
            </a:pPr>
            <a:endParaRPr lang="en-US" baseline="0" dirty="0" smtClean="0"/>
          </a:p>
        </p:txBody>
      </p:sp>
      <p:sp>
        <p:nvSpPr>
          <p:cNvPr id="4" name="Slide Number Placeholder 3"/>
          <p:cNvSpPr>
            <a:spLocks noGrp="1"/>
          </p:cNvSpPr>
          <p:nvPr>
            <p:ph type="sldNum" sz="quarter" idx="10"/>
          </p:nvPr>
        </p:nvSpPr>
        <p:spPr/>
        <p:txBody>
          <a:bodyPr/>
          <a:lstStyle/>
          <a:p>
            <a:fld id="{AACFAEC2-E579-024E-846F-FBDD15F99C0C}" type="slidenum">
              <a:rPr lang="en-US" smtClean="0"/>
              <a:t>10</a:t>
            </a:fld>
            <a:endParaRPr lang="en-US"/>
          </a:p>
        </p:txBody>
      </p:sp>
    </p:spTree>
    <p:extLst>
      <p:ext uri="{BB962C8B-B14F-4D97-AF65-F5344CB8AC3E}">
        <p14:creationId xmlns:p14="http://schemas.microsoft.com/office/powerpoint/2010/main" val="2836267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achieve</a:t>
            </a:r>
            <a:r>
              <a:rPr lang="en-US" baseline="0" dirty="0" smtClean="0"/>
              <a:t> the goals of WSSI, we have developed a model that brings together scientists and software engineers to work collaboratively on research and developing software to support scientific research.</a:t>
            </a:r>
          </a:p>
          <a:p>
            <a:endParaRPr lang="en-US" baseline="0" dirty="0" smtClean="0"/>
          </a:p>
          <a:p>
            <a:r>
              <a:rPr lang="en-US" baseline="0" dirty="0" smtClean="0"/>
              <a:t>This model is called “The Open Community Engagement Process.” It combines Agile development principles with an open source approach. Scientists and software engineers traverse these 7 steps in OCEP, iterating and repeating steps as needed to achieve maximum result.</a:t>
            </a:r>
          </a:p>
          <a:p>
            <a:endParaRPr lang="en-US" baseline="0" dirty="0" smtClean="0"/>
          </a:p>
          <a:p>
            <a:r>
              <a:rPr lang="en-US" baseline="0" dirty="0" smtClean="0"/>
              <a:t>Let me explain this diagram further…</a:t>
            </a:r>
          </a:p>
          <a:p>
            <a:endParaRPr lang="en-US" baseline="0" dirty="0" smtClean="0"/>
          </a:p>
          <a:p>
            <a:r>
              <a:rPr lang="en-US" baseline="0" dirty="0" smtClean="0"/>
              <a:t>***PLEASE NOTE: This diagram has been revised since the paper. It continues to be revised as we learn more about what works and what doesn’t with this process.</a:t>
            </a:r>
          </a:p>
          <a:p>
            <a:endParaRPr lang="en-US" baseline="0" dirty="0" smtClean="0"/>
          </a:p>
          <a:p>
            <a:pPr marL="0" indent="0">
              <a:buFontTx/>
              <a:buNone/>
            </a:pPr>
            <a:endParaRPr lang="en-US" sz="1200" kern="1200" baseline="0" dirty="0" smtClean="0">
              <a:solidFill>
                <a:schemeClr val="tx1"/>
              </a:solidFill>
              <a:effectLst/>
              <a:latin typeface="+mn-lt"/>
              <a:ea typeface="+mn-ea"/>
              <a:cs typeface="+mn-cs"/>
            </a:endParaRPr>
          </a:p>
          <a:p>
            <a:pPr marL="0" indent="0">
              <a:buFontTx/>
              <a:buNone/>
            </a:pPr>
            <a:r>
              <a:rPr lang="en-US" sz="1200" kern="1200" baseline="0" dirty="0" smtClean="0">
                <a:solidFill>
                  <a:schemeClr val="tx1"/>
                </a:solidFill>
                <a:effectLst/>
                <a:latin typeface="+mn-lt"/>
                <a:ea typeface="+mn-ea"/>
                <a:cs typeface="+mn-cs"/>
              </a:rPr>
              <a:t>[1 min]</a:t>
            </a:r>
          </a:p>
          <a:p>
            <a:endParaRPr lang="en-US" dirty="0"/>
          </a:p>
        </p:txBody>
      </p:sp>
      <p:sp>
        <p:nvSpPr>
          <p:cNvPr id="4" name="Slide Number Placeholder 3"/>
          <p:cNvSpPr>
            <a:spLocks noGrp="1"/>
          </p:cNvSpPr>
          <p:nvPr>
            <p:ph type="sldNum" sz="quarter" idx="10"/>
          </p:nvPr>
        </p:nvSpPr>
        <p:spPr/>
        <p:txBody>
          <a:bodyPr/>
          <a:lstStyle/>
          <a:p>
            <a:fld id="{AACFAEC2-E579-024E-846F-FBDD15F99C0C}" type="slidenum">
              <a:rPr lang="en-US" smtClean="0"/>
              <a:t>11</a:t>
            </a:fld>
            <a:endParaRPr lang="en-US"/>
          </a:p>
        </p:txBody>
      </p:sp>
    </p:spTree>
    <p:extLst>
      <p:ext uri="{BB962C8B-B14F-4D97-AF65-F5344CB8AC3E}">
        <p14:creationId xmlns:p14="http://schemas.microsoft.com/office/powerpoint/2010/main" val="2892527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Briefly define </a:t>
            </a:r>
            <a:r>
              <a:rPr lang="en-US" baseline="0" dirty="0" err="1" smtClean="0"/>
              <a:t>RHESSys</a:t>
            </a:r>
            <a:r>
              <a:rPr lang="en-US" baseline="0" dirty="0" smtClean="0"/>
              <a:t> and the GI Venture and its goals. </a:t>
            </a:r>
          </a:p>
          <a:p>
            <a:endParaRPr lang="en-US" baseline="0" dirty="0" smtClean="0"/>
          </a:p>
          <a:p>
            <a:r>
              <a:rPr lang="en-US" baseline="0" dirty="0" smtClean="0"/>
              <a:t>The next slides will focus on the GI Venture: accomplishments and challenges.</a:t>
            </a:r>
          </a:p>
          <a:p>
            <a:pPr marL="0" indent="0">
              <a:buFontTx/>
              <a:buNone/>
            </a:pPr>
            <a:endParaRPr lang="en-US" baseline="0" dirty="0" smtClean="0"/>
          </a:p>
          <a:p>
            <a:pPr marL="0" indent="0">
              <a:buFontTx/>
              <a:buNone/>
            </a:pPr>
            <a:r>
              <a:rPr lang="en-US" baseline="0" dirty="0" smtClean="0"/>
              <a:t>[1 min]</a:t>
            </a:r>
          </a:p>
        </p:txBody>
      </p:sp>
      <p:sp>
        <p:nvSpPr>
          <p:cNvPr id="4" name="Slide Number Placeholder 3"/>
          <p:cNvSpPr>
            <a:spLocks noGrp="1"/>
          </p:cNvSpPr>
          <p:nvPr>
            <p:ph type="sldNum" sz="quarter" idx="10"/>
          </p:nvPr>
        </p:nvSpPr>
        <p:spPr/>
        <p:txBody>
          <a:bodyPr/>
          <a:lstStyle/>
          <a:p>
            <a:fld id="{AACFAEC2-E579-024E-846F-FBDD15F99C0C}" type="slidenum">
              <a:rPr lang="en-US" smtClean="0"/>
              <a:t>12</a:t>
            </a:fld>
            <a:endParaRPr lang="en-US"/>
          </a:p>
        </p:txBody>
      </p:sp>
    </p:spTree>
    <p:extLst>
      <p:ext uri="{BB962C8B-B14F-4D97-AF65-F5344CB8AC3E}">
        <p14:creationId xmlns:p14="http://schemas.microsoft.com/office/powerpoint/2010/main" val="36937020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able to engage this group in:</a:t>
            </a:r>
          </a:p>
          <a:p>
            <a:pPr marL="171450" indent="-171450">
              <a:buFontTx/>
              <a:buChar char="-"/>
            </a:pPr>
            <a:r>
              <a:rPr lang="en-US" baseline="0" dirty="0" smtClean="0"/>
              <a:t>Determining priorities in the current landscape of GI research and implementation</a:t>
            </a:r>
          </a:p>
          <a:p>
            <a:pPr marL="171450" indent="-171450">
              <a:buFontTx/>
              <a:buChar char="-"/>
            </a:pPr>
            <a:r>
              <a:rPr lang="en-US" baseline="0" dirty="0" smtClean="0"/>
              <a:t>Finding common ground, sharing expertise and knowledge</a:t>
            </a:r>
          </a:p>
          <a:p>
            <a:pPr marL="171450" indent="-171450">
              <a:buFontTx/>
              <a:buChar char="-"/>
            </a:pPr>
            <a:r>
              <a:rPr lang="en-US" baseline="0" dirty="0" smtClean="0"/>
              <a:t>Creating a set of research questions that we, as a group, will pursue</a:t>
            </a:r>
          </a:p>
          <a:p>
            <a:pPr marL="171450" indent="-171450">
              <a:buFontTx/>
              <a:buChar char="-"/>
            </a:pPr>
            <a:r>
              <a:rPr lang="en-US" b="1" baseline="0" dirty="0" smtClean="0"/>
              <a:t>And most importantly, we have been able to engage scientists in generating software requirements in the form of personas and scenarios. Spend time discussing personas and scenarios, particularly how they are palatable ways for scientists to write requirements (they are non-threatening, writing in plan English, and do not require coding skills). </a:t>
            </a:r>
          </a:p>
          <a:p>
            <a:pPr marL="171450" indent="-171450">
              <a:buFontTx/>
              <a:buChar char="-"/>
            </a:pPr>
            <a:r>
              <a:rPr lang="en-US" b="0" baseline="0" dirty="0" smtClean="0"/>
              <a:t>Our next meeting in September, we will present a prototype for a group of </a:t>
            </a:r>
            <a:r>
              <a:rPr lang="en-US" b="0" baseline="0" dirty="0" err="1" smtClean="0"/>
              <a:t>stormwater</a:t>
            </a:r>
            <a:r>
              <a:rPr lang="en-US" b="0" baseline="0" dirty="0" smtClean="0"/>
              <a:t> engineers.</a:t>
            </a:r>
          </a:p>
          <a:p>
            <a:pPr marL="171450" indent="-171450">
              <a:buFontTx/>
              <a:buChar char="-"/>
            </a:pPr>
            <a:endParaRPr lang="en-US" b="1" baseline="0" dirty="0" smtClean="0"/>
          </a:p>
          <a:p>
            <a:pPr marL="0" indent="0">
              <a:buFontTx/>
              <a:buNone/>
            </a:pPr>
            <a:r>
              <a:rPr lang="en-US" b="0" baseline="0" dirty="0" smtClean="0"/>
              <a:t>[2-3 </a:t>
            </a:r>
            <a:r>
              <a:rPr lang="en-US" b="0" baseline="0" dirty="0" err="1" smtClean="0"/>
              <a:t>mins</a:t>
            </a:r>
            <a:r>
              <a:rPr lang="en-US" b="0" baseline="0" dirty="0" smtClean="0"/>
              <a:t>]</a:t>
            </a:r>
          </a:p>
          <a:p>
            <a:pPr marL="0" indent="0">
              <a:buFontTx/>
              <a:buNone/>
            </a:pPr>
            <a:endParaRPr lang="en-US" baseline="0" dirty="0" smtClean="0"/>
          </a:p>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AACFAEC2-E579-024E-846F-FBDD15F99C0C}" type="slidenum">
              <a:rPr lang="en-US" smtClean="0"/>
              <a:t>13</a:t>
            </a:fld>
            <a:endParaRPr lang="en-US"/>
          </a:p>
        </p:txBody>
      </p:sp>
    </p:spTree>
    <p:extLst>
      <p:ext uri="{BB962C8B-B14F-4D97-AF65-F5344CB8AC3E}">
        <p14:creationId xmlns:p14="http://schemas.microsoft.com/office/powerpoint/2010/main" val="36937020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architecture will allow users to m</a:t>
            </a:r>
            <a:r>
              <a:rPr lang="en-US" dirty="0" smtClean="0"/>
              <a:t>odify GI and view the effects,</a:t>
            </a:r>
            <a:r>
              <a:rPr lang="en-US" baseline="0" dirty="0" smtClean="0"/>
              <a:t> in 3D, on top of Google Street View (Viewers and Editors in the diagram—building those ourselves). The rest of the system takes care of finding existing GI and drainage models (i.e., </a:t>
            </a:r>
            <a:r>
              <a:rPr lang="en-US" baseline="0" dirty="0" err="1" smtClean="0"/>
              <a:t>RHESSys</a:t>
            </a:r>
            <a:r>
              <a:rPr lang="en-US" baseline="0" dirty="0" smtClean="0"/>
              <a:t>) to work off of, modify those models with the edits that users make to the GI. Models can be run on an HPC system (i.e., </a:t>
            </a:r>
            <a:r>
              <a:rPr lang="en-US" baseline="0" dirty="0" err="1" smtClean="0"/>
              <a:t>CyberIntegrater</a:t>
            </a:r>
            <a:r>
              <a:rPr lang="en-US" baseline="0" dirty="0" smtClean="0"/>
              <a:t>/</a:t>
            </a:r>
            <a:r>
              <a:rPr lang="en-US" baseline="0" dirty="0" err="1" smtClean="0"/>
              <a:t>Datawolf</a:t>
            </a:r>
            <a:r>
              <a:rPr lang="en-US" baseline="0" dirty="0" smtClean="0"/>
              <a:t>). Model results can be saved in </a:t>
            </a:r>
            <a:r>
              <a:rPr lang="en-US" baseline="0" dirty="0" err="1" smtClean="0"/>
              <a:t>HydroShare</a:t>
            </a:r>
            <a:r>
              <a:rPr lang="en-US" baseline="0" dirty="0" smtClean="0"/>
              <a:t> and </a:t>
            </a:r>
            <a:r>
              <a:rPr lang="en-US" baseline="0" dirty="0" err="1" smtClean="0"/>
              <a:t>iRODS</a:t>
            </a:r>
            <a:r>
              <a:rPr lang="en-US" baseline="0" dirty="0" smtClean="0"/>
              <a:t>. Then changes that were made to models and who made those changes is recorded. Thus we have provenance recorded for the work being done by scientists.</a:t>
            </a:r>
          </a:p>
          <a:p>
            <a:endParaRPr lang="en-US" baseline="0" dirty="0" smtClean="0"/>
          </a:p>
          <a:p>
            <a:r>
              <a:rPr lang="en-US" baseline="0" dirty="0" smtClean="0"/>
              <a:t>The GI that is designed through this system can be assessed in terms of whether it satisfies local regulations and needs.</a:t>
            </a:r>
          </a:p>
          <a:p>
            <a:endParaRPr lang="en-US" baseline="0" dirty="0" smtClean="0"/>
          </a:p>
          <a:p>
            <a:r>
              <a:rPr lang="en-US" baseline="0" dirty="0" smtClean="0"/>
              <a:t>Data can be exported to ArcGIS or AutoCAD via </a:t>
            </a:r>
            <a:r>
              <a:rPr lang="en-US" baseline="0" dirty="0" err="1" smtClean="0"/>
              <a:t>GeoAnalytics</a:t>
            </a:r>
            <a:r>
              <a:rPr lang="en-US" baseline="0" dirty="0" smtClean="0"/>
              <a:t>/</a:t>
            </a:r>
            <a:r>
              <a:rPr lang="en-US" baseline="0" smtClean="0"/>
              <a:t>TerraHub.</a:t>
            </a:r>
            <a:endParaRPr lang="en-US" dirty="0"/>
          </a:p>
        </p:txBody>
      </p:sp>
      <p:sp>
        <p:nvSpPr>
          <p:cNvPr id="4" name="Slide Number Placeholder 3"/>
          <p:cNvSpPr>
            <a:spLocks noGrp="1"/>
          </p:cNvSpPr>
          <p:nvPr>
            <p:ph type="sldNum" sz="quarter" idx="10"/>
          </p:nvPr>
        </p:nvSpPr>
        <p:spPr/>
        <p:txBody>
          <a:bodyPr/>
          <a:lstStyle/>
          <a:p>
            <a:fld id="{AACFAEC2-E579-024E-846F-FBDD15F99C0C}" type="slidenum">
              <a:rPr lang="en-US" smtClean="0"/>
              <a:t>14</a:t>
            </a:fld>
            <a:endParaRPr lang="en-US"/>
          </a:p>
        </p:txBody>
      </p:sp>
    </p:spTree>
    <p:extLst>
      <p:ext uri="{BB962C8B-B14F-4D97-AF65-F5344CB8AC3E}">
        <p14:creationId xmlns:p14="http://schemas.microsoft.com/office/powerpoint/2010/main" val="26233855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image shows the default Google street view image without any added green infrastructure elements. Green infrastructure objects that can be placed in the scene are shown in the right sidebar. </a:t>
            </a:r>
            <a:endParaRPr lang="en-US" dirty="0"/>
          </a:p>
        </p:txBody>
      </p:sp>
      <p:sp>
        <p:nvSpPr>
          <p:cNvPr id="4" name="Slide Number Placeholder 3"/>
          <p:cNvSpPr>
            <a:spLocks noGrp="1"/>
          </p:cNvSpPr>
          <p:nvPr>
            <p:ph type="sldNum" sz="quarter" idx="10"/>
          </p:nvPr>
        </p:nvSpPr>
        <p:spPr/>
        <p:txBody>
          <a:bodyPr/>
          <a:lstStyle/>
          <a:p>
            <a:fld id="{AACFAEC2-E579-024E-846F-FBDD15F99C0C}" type="slidenum">
              <a:rPr lang="en-US" smtClean="0"/>
              <a:t>15</a:t>
            </a:fld>
            <a:endParaRPr lang="en-US"/>
          </a:p>
        </p:txBody>
      </p:sp>
    </p:spTree>
    <p:extLst>
      <p:ext uri="{BB962C8B-B14F-4D97-AF65-F5344CB8AC3E}">
        <p14:creationId xmlns:p14="http://schemas.microsoft.com/office/powerpoint/2010/main" val="39020123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image shows a composite green infrastructure element (a rain garden). Composite elements are made up of many independent objects (mulch bed, trees, grasses, shrubs). Each object in the scene can be selected and repositioned, resized, and rotated. Selection is indicated by the yellow outline and manipulation is performed via the colored arrows. </a:t>
            </a:r>
            <a:endParaRPr lang="en-US" dirty="0"/>
          </a:p>
        </p:txBody>
      </p:sp>
      <p:sp>
        <p:nvSpPr>
          <p:cNvPr id="4" name="Slide Number Placeholder 3"/>
          <p:cNvSpPr>
            <a:spLocks noGrp="1"/>
          </p:cNvSpPr>
          <p:nvPr>
            <p:ph type="sldNum" sz="quarter" idx="10"/>
          </p:nvPr>
        </p:nvSpPr>
        <p:spPr/>
        <p:txBody>
          <a:bodyPr/>
          <a:lstStyle/>
          <a:p>
            <a:fld id="{AACFAEC2-E579-024E-846F-FBDD15F99C0C}" type="slidenum">
              <a:rPr lang="en-US" smtClean="0"/>
              <a:t>16</a:t>
            </a:fld>
            <a:endParaRPr lang="en-US"/>
          </a:p>
        </p:txBody>
      </p:sp>
    </p:spTree>
    <p:extLst>
      <p:ext uri="{BB962C8B-B14F-4D97-AF65-F5344CB8AC3E}">
        <p14:creationId xmlns:p14="http://schemas.microsoft.com/office/powerpoint/2010/main" val="36674259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visual result. Note the RHESSYS vegetation parameters in the right sidebar. </a:t>
            </a:r>
            <a:endParaRPr lang="en-US" dirty="0"/>
          </a:p>
        </p:txBody>
      </p:sp>
      <p:sp>
        <p:nvSpPr>
          <p:cNvPr id="4" name="Slide Number Placeholder 3"/>
          <p:cNvSpPr>
            <a:spLocks noGrp="1"/>
          </p:cNvSpPr>
          <p:nvPr>
            <p:ph type="sldNum" sz="quarter" idx="10"/>
          </p:nvPr>
        </p:nvSpPr>
        <p:spPr/>
        <p:txBody>
          <a:bodyPr/>
          <a:lstStyle/>
          <a:p>
            <a:fld id="{AACFAEC2-E579-024E-846F-FBDD15F99C0C}" type="slidenum">
              <a:rPr lang="en-US" smtClean="0"/>
              <a:t>17</a:t>
            </a:fld>
            <a:endParaRPr lang="en-US"/>
          </a:p>
        </p:txBody>
      </p:sp>
    </p:spTree>
    <p:extLst>
      <p:ext uri="{BB962C8B-B14F-4D97-AF65-F5344CB8AC3E}">
        <p14:creationId xmlns:p14="http://schemas.microsoft.com/office/powerpoint/2010/main" val="27844364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aseline="0" dirty="0" smtClean="0"/>
              <a:t>Communication is key. Bringing together water scientists, urban planners, </a:t>
            </a:r>
            <a:r>
              <a:rPr lang="en-US" baseline="0" dirty="0" err="1" smtClean="0"/>
              <a:t>stormwater</a:t>
            </a:r>
            <a:r>
              <a:rPr lang="en-US" baseline="0" dirty="0" smtClean="0"/>
              <a:t> engineers, social scientists, computer scientists, and software engineers means that substantial time has been and will continue to be required to:</a:t>
            </a:r>
          </a:p>
          <a:p>
            <a:pPr marL="171450" indent="-171450">
              <a:buFontTx/>
              <a:buChar char="-"/>
            </a:pPr>
            <a:r>
              <a:rPr lang="en-US" baseline="0" dirty="0" smtClean="0"/>
              <a:t>Share expertise and vocabulary</a:t>
            </a:r>
          </a:p>
          <a:p>
            <a:pPr marL="171450" indent="-171450">
              <a:buFontTx/>
              <a:buChar char="-"/>
            </a:pPr>
            <a:r>
              <a:rPr lang="en-US" baseline="0" dirty="0" smtClean="0"/>
              <a:t>Translate domain knowledge</a:t>
            </a:r>
          </a:p>
          <a:p>
            <a:pPr marL="171450" indent="-171450">
              <a:buFontTx/>
              <a:buChar char="-"/>
            </a:pPr>
            <a:r>
              <a:rPr lang="en-US" baseline="0" dirty="0" smtClean="0"/>
              <a:t>Negotiate ideas and needs</a:t>
            </a:r>
          </a:p>
          <a:p>
            <a:pPr marL="171450" indent="-171450">
              <a:buFontTx/>
              <a:buChar char="-"/>
            </a:pPr>
            <a:r>
              <a:rPr lang="en-US" baseline="0" dirty="0" smtClean="0"/>
              <a:t>Clarify approaches to work</a:t>
            </a:r>
          </a:p>
          <a:p>
            <a:pPr marL="171450" indent="-171450">
              <a:buFontTx/>
              <a:buChar char="-"/>
            </a:pPr>
            <a:r>
              <a:rPr lang="en-US" baseline="0" dirty="0" smtClean="0"/>
              <a:t>Etc.</a:t>
            </a:r>
          </a:p>
          <a:p>
            <a:pPr marL="171450" indent="-171450">
              <a:buFontTx/>
              <a:buChar char="-"/>
            </a:pPr>
            <a:endParaRPr lang="en-US" baseline="0" dirty="0" smtClean="0"/>
          </a:p>
          <a:p>
            <a:pPr marL="0" indent="0">
              <a:buFontTx/>
              <a:buNone/>
            </a:pPr>
            <a:r>
              <a:rPr lang="en-US" baseline="0" dirty="0" smtClean="0"/>
              <a:t>This takes time, energy, and commitment from all involved.</a:t>
            </a:r>
          </a:p>
          <a:p>
            <a:pPr marL="0" indent="0">
              <a:buFontTx/>
              <a:buNone/>
            </a:pPr>
            <a:endParaRPr lang="en-US" baseline="0" dirty="0" smtClean="0"/>
          </a:p>
          <a:p>
            <a:pPr marL="0" indent="0">
              <a:buFontTx/>
              <a:buNone/>
            </a:pPr>
            <a:r>
              <a:rPr lang="en-US" baseline="0" dirty="0" smtClean="0"/>
              <a:t>Terms have to be defined. For example</a:t>
            </a:r>
            <a:r>
              <a:rPr lang="en-US" i="1" baseline="0" dirty="0" smtClean="0"/>
              <a:t>, publish </a:t>
            </a:r>
            <a:r>
              <a:rPr lang="en-US" baseline="0" dirty="0" smtClean="0"/>
              <a:t>to scientists means publishing papers and posters. </a:t>
            </a:r>
            <a:r>
              <a:rPr lang="en-US" i="1" baseline="0" dirty="0" smtClean="0"/>
              <a:t>Publish</a:t>
            </a:r>
            <a:r>
              <a:rPr lang="en-US" baseline="0" dirty="0" smtClean="0"/>
              <a:t> to software engineers means to publish code/software.</a:t>
            </a:r>
          </a:p>
          <a:p>
            <a:pPr marL="0" indent="0">
              <a:buFontTx/>
              <a:buNone/>
            </a:pPr>
            <a:r>
              <a:rPr lang="en-US" i="1" baseline="0" dirty="0" smtClean="0"/>
              <a:t>Model</a:t>
            </a:r>
            <a:r>
              <a:rPr lang="en-US" baseline="0" dirty="0" smtClean="0"/>
              <a:t> to water scientists refers to a simulation—of sorts—that demonstrates how certain environmental parameters may combine and interact. </a:t>
            </a:r>
            <a:r>
              <a:rPr lang="en-US" i="1" baseline="0" dirty="0" smtClean="0"/>
              <a:t>Model</a:t>
            </a:r>
            <a:r>
              <a:rPr lang="en-US" baseline="0" dirty="0" smtClean="0"/>
              <a:t> to software engineers refers to a diagram that documents software system design specifications.</a:t>
            </a:r>
          </a:p>
          <a:p>
            <a:pPr marL="0" indent="0">
              <a:buFontTx/>
              <a:buNone/>
            </a:pPr>
            <a:endParaRPr lang="en-US" baseline="0" dirty="0" smtClean="0"/>
          </a:p>
        </p:txBody>
      </p:sp>
      <p:sp>
        <p:nvSpPr>
          <p:cNvPr id="4" name="Slide Number Placeholder 3"/>
          <p:cNvSpPr>
            <a:spLocks noGrp="1"/>
          </p:cNvSpPr>
          <p:nvPr>
            <p:ph type="sldNum" sz="quarter" idx="10"/>
          </p:nvPr>
        </p:nvSpPr>
        <p:spPr/>
        <p:txBody>
          <a:bodyPr/>
          <a:lstStyle/>
          <a:p>
            <a:fld id="{AACFAEC2-E579-024E-846F-FBDD15F99C0C}" type="slidenum">
              <a:rPr lang="en-US" smtClean="0"/>
              <a:t>18</a:t>
            </a:fld>
            <a:endParaRPr lang="en-US"/>
          </a:p>
        </p:txBody>
      </p:sp>
    </p:spTree>
    <p:extLst>
      <p:ext uri="{BB962C8B-B14F-4D97-AF65-F5344CB8AC3E}">
        <p14:creationId xmlns:p14="http://schemas.microsoft.com/office/powerpoint/2010/main" val="36937020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aseline="0" dirty="0" smtClean="0"/>
              <a:t>Connecting RQs to software can be tough for both scientists and software folks. Scientists understand the RQs but may have trouble envisioning how those RQs relate to the software. Tech folks understand software but may have trouble backing up to the RQs that should motivate software design.</a:t>
            </a:r>
          </a:p>
          <a:p>
            <a:pPr marL="0" indent="0">
              <a:buFontTx/>
              <a:buNone/>
            </a:pPr>
            <a:r>
              <a:rPr lang="en-US" baseline="0" dirty="0" smtClean="0"/>
              <a:t>Essentially, the software should enable the scientists to answer the RQs. One way that we have found that helps all parties understand is to create personas (of potential system users such as the scientists) and scenarios (stories about system use, how those personas or scientists would use the software to answer the questions). As I mentioned earlier personas and scenarios are easy to understand and write, do not require coding skills, and can serve as boundary objects to facilitate communication around the subject of RQs and system requirements. They help bring together these ideas in a plain English way that is understandable by all.</a:t>
            </a:r>
          </a:p>
        </p:txBody>
      </p:sp>
      <p:sp>
        <p:nvSpPr>
          <p:cNvPr id="4" name="Slide Number Placeholder 3"/>
          <p:cNvSpPr>
            <a:spLocks noGrp="1"/>
          </p:cNvSpPr>
          <p:nvPr>
            <p:ph type="sldNum" sz="quarter" idx="10"/>
          </p:nvPr>
        </p:nvSpPr>
        <p:spPr/>
        <p:txBody>
          <a:bodyPr/>
          <a:lstStyle/>
          <a:p>
            <a:fld id="{AACFAEC2-E579-024E-846F-FBDD15F99C0C}" type="slidenum">
              <a:rPr lang="en-US" smtClean="0"/>
              <a:t>19</a:t>
            </a:fld>
            <a:endParaRPr lang="en-US"/>
          </a:p>
        </p:txBody>
      </p:sp>
    </p:spTree>
    <p:extLst>
      <p:ext uri="{BB962C8B-B14F-4D97-AF65-F5344CB8AC3E}">
        <p14:creationId xmlns:p14="http://schemas.microsoft.com/office/powerpoint/2010/main" val="3693702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Today’s scientific research requires</a:t>
            </a:r>
            <a:r>
              <a:rPr lang="en-US" sz="1200" kern="1200" baseline="0" dirty="0" smtClean="0">
                <a:solidFill>
                  <a:schemeClr val="tx1"/>
                </a:solidFill>
                <a:effectLst/>
                <a:latin typeface="+mn-lt"/>
                <a:ea typeface="+mn-ea"/>
                <a:cs typeface="+mn-cs"/>
              </a:rPr>
              <a:t> software. </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Yet commercial packages may be insufficient. For example,</a:t>
            </a:r>
          </a:p>
          <a:p>
            <a:pPr marL="171450" indent="-171450">
              <a:buFontTx/>
              <a:buChar char="-"/>
            </a:pPr>
            <a:r>
              <a:rPr lang="en-US" sz="1200" kern="1200" baseline="0" dirty="0" smtClean="0">
                <a:solidFill>
                  <a:schemeClr val="tx1"/>
                </a:solidFill>
                <a:effectLst/>
                <a:latin typeface="+mn-lt"/>
                <a:ea typeface="+mn-ea"/>
                <a:cs typeface="+mn-cs"/>
              </a:rPr>
              <a:t>Current software may not be able to process the kinds of data water/ecological/environmental scientists work with quickly and easily</a:t>
            </a:r>
          </a:p>
          <a:p>
            <a:pPr marL="171450" indent="-171450">
              <a:buFontTx/>
              <a:buChar char="-"/>
            </a:pPr>
            <a:r>
              <a:rPr lang="en-US" sz="1200" kern="1200" baseline="0" dirty="0" smtClean="0">
                <a:solidFill>
                  <a:schemeClr val="tx1"/>
                </a:solidFill>
                <a:effectLst/>
                <a:latin typeface="+mn-lt"/>
                <a:ea typeface="+mn-ea"/>
                <a:cs typeface="+mn-cs"/>
              </a:rPr>
              <a:t>In our highly dynamic environment, software may be insufficient at collecting and aggregating data at the speeds and intervals needed</a:t>
            </a:r>
          </a:p>
          <a:p>
            <a:pPr marL="171450" indent="-171450">
              <a:buFontTx/>
              <a:buChar char="-"/>
            </a:pPr>
            <a:r>
              <a:rPr lang="en-US" sz="1200" kern="1200" baseline="0" dirty="0" smtClean="0">
                <a:solidFill>
                  <a:schemeClr val="tx1"/>
                </a:solidFill>
                <a:effectLst/>
                <a:latin typeface="+mn-lt"/>
                <a:ea typeface="+mn-ea"/>
                <a:cs typeface="+mn-cs"/>
              </a:rPr>
              <a:t>Interfaces may be overly complex</a:t>
            </a:r>
          </a:p>
          <a:p>
            <a:pPr marL="171450" indent="-171450">
              <a:buFontTx/>
              <a:buChar char="-"/>
            </a:pPr>
            <a:r>
              <a:rPr lang="en-US" sz="1200" kern="1200" baseline="0" dirty="0" smtClean="0">
                <a:solidFill>
                  <a:schemeClr val="tx1"/>
                </a:solidFill>
                <a:effectLst/>
                <a:latin typeface="+mn-lt"/>
                <a:ea typeface="+mn-ea"/>
                <a:cs typeface="+mn-cs"/>
              </a:rPr>
              <a:t>Models may be confusing, outdated, or simply not implemented well</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So scientists have had to resort to creating their own software; yet most busy scientists do not have the time or funding to make it sustainable and scalable to other research questions and data sets.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With funding from the National Science Foundation’s Scientific Software Innovation Institutes (S2I2) program, WSSI is working toward empowering scientists</a:t>
            </a:r>
            <a:r>
              <a:rPr lang="en-US" sz="1200" kern="1200" baseline="0" dirty="0" smtClean="0">
                <a:solidFill>
                  <a:schemeClr val="tx1"/>
                </a:solidFill>
                <a:effectLst/>
                <a:latin typeface="+mn-lt"/>
                <a:ea typeface="+mn-ea"/>
                <a:cs typeface="+mn-cs"/>
              </a:rPr>
              <a:t> with better software to conduct research and take their research to the next level—software that is sustainable, scalable, test-driven, etc.</a:t>
            </a:r>
          </a:p>
          <a:p>
            <a:pPr marL="0" indent="0">
              <a:buFontTx/>
              <a:buNone/>
            </a:pPr>
            <a:endParaRPr lang="en-US" sz="1200" kern="1200" baseline="0" dirty="0" smtClean="0">
              <a:solidFill>
                <a:schemeClr val="tx1"/>
              </a:solidFill>
              <a:effectLst/>
              <a:latin typeface="+mn-lt"/>
              <a:ea typeface="+mn-ea"/>
              <a:cs typeface="+mn-cs"/>
            </a:endParaRPr>
          </a:p>
          <a:p>
            <a:pPr marL="0" indent="0">
              <a:buFontTx/>
              <a:buNone/>
            </a:pPr>
            <a:r>
              <a:rPr lang="en-US" sz="1200" kern="1200" baseline="0" dirty="0" smtClean="0">
                <a:solidFill>
                  <a:schemeClr val="tx1"/>
                </a:solidFill>
                <a:effectLst/>
                <a:latin typeface="+mn-lt"/>
                <a:ea typeface="+mn-ea"/>
                <a:cs typeface="+mn-cs"/>
              </a:rPr>
              <a:t>[1 min]</a:t>
            </a:r>
          </a:p>
        </p:txBody>
      </p:sp>
      <p:sp>
        <p:nvSpPr>
          <p:cNvPr id="4" name="Slide Number Placeholder 3"/>
          <p:cNvSpPr>
            <a:spLocks noGrp="1"/>
          </p:cNvSpPr>
          <p:nvPr>
            <p:ph type="sldNum" sz="quarter" idx="10"/>
          </p:nvPr>
        </p:nvSpPr>
        <p:spPr/>
        <p:txBody>
          <a:bodyPr/>
          <a:lstStyle/>
          <a:p>
            <a:fld id="{AACFAEC2-E579-024E-846F-FBDD15F99C0C}" type="slidenum">
              <a:rPr lang="en-US" smtClean="0"/>
              <a:t>2</a:t>
            </a:fld>
            <a:endParaRPr lang="en-US"/>
          </a:p>
        </p:txBody>
      </p:sp>
    </p:spTree>
    <p:extLst>
      <p:ext uri="{BB962C8B-B14F-4D97-AF65-F5344CB8AC3E}">
        <p14:creationId xmlns:p14="http://schemas.microsoft.com/office/powerpoint/2010/main" val="30175420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b="1" dirty="0" smtClean="0">
                <a:latin typeface="Calibri" charset="0"/>
              </a:rPr>
              <a:t>Current philosophy: </a:t>
            </a:r>
            <a:r>
              <a:rPr lang="en-US" dirty="0" smtClean="0">
                <a:latin typeface="Calibri" charset="0"/>
              </a:rPr>
              <a:t>The current OCEP model suggests that the two groups (scientists and software folk) are not to be segregated, that they will perform both the research and the software development together as a unified group. </a:t>
            </a:r>
          </a:p>
          <a:p>
            <a:endParaRPr lang="en-US" b="1" dirty="0" smtClean="0">
              <a:latin typeface="Calibri" charset="0"/>
            </a:endParaRPr>
          </a:p>
        </p:txBody>
      </p:sp>
      <p:sp>
        <p:nvSpPr>
          <p:cNvPr id="4" name="Slide Number Placeholder 3"/>
          <p:cNvSpPr>
            <a:spLocks noGrp="1"/>
          </p:cNvSpPr>
          <p:nvPr>
            <p:ph type="sldNum" sz="quarter" idx="10"/>
          </p:nvPr>
        </p:nvSpPr>
        <p:spPr/>
        <p:txBody>
          <a:bodyPr/>
          <a:lstStyle/>
          <a:p>
            <a:fld id="{AACFAEC2-E579-024E-846F-FBDD15F99C0C}" type="slidenum">
              <a:rPr lang="en-US" smtClean="0"/>
              <a:t>20</a:t>
            </a:fld>
            <a:endParaRPr lang="en-US"/>
          </a:p>
        </p:txBody>
      </p:sp>
    </p:spTree>
    <p:extLst>
      <p:ext uri="{BB962C8B-B14F-4D97-AF65-F5344CB8AC3E}">
        <p14:creationId xmlns:p14="http://schemas.microsoft.com/office/powerpoint/2010/main" val="36937020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latin typeface="Calibri" charset="0"/>
              </a:rPr>
              <a:t>Challenges</a:t>
            </a:r>
            <a:r>
              <a:rPr lang="en-US" b="1" baseline="0" dirty="0" smtClean="0">
                <a:latin typeface="Calibri" charset="0"/>
              </a:rPr>
              <a:t> of integration:</a:t>
            </a:r>
          </a:p>
          <a:p>
            <a:r>
              <a:rPr lang="en-US" dirty="0" smtClean="0">
                <a:latin typeface="Calibri" charset="0"/>
              </a:rPr>
              <a:t>Some scientists</a:t>
            </a:r>
            <a:r>
              <a:rPr lang="en-US" baseline="0" dirty="0" smtClean="0">
                <a:latin typeface="Calibri" charset="0"/>
              </a:rPr>
              <a:t> may not want to participate in more technology-focused activities. E.g., coding may not be a skill they want to cultivate or need to cultivate to advance their career or satisfy the demands of their job. For example, they may opt out of meetings if the meetings are described as being technology-intensive. However, these non-coding scientists—the ones we’ve worked with--expressed enjoyment with creating software requirements in the form of personas and scenarios; and they excelled at this activity. </a:t>
            </a:r>
          </a:p>
        </p:txBody>
      </p:sp>
      <p:sp>
        <p:nvSpPr>
          <p:cNvPr id="4" name="Slide Number Placeholder 3"/>
          <p:cNvSpPr>
            <a:spLocks noGrp="1"/>
          </p:cNvSpPr>
          <p:nvPr>
            <p:ph type="sldNum" sz="quarter" idx="10"/>
          </p:nvPr>
        </p:nvSpPr>
        <p:spPr/>
        <p:txBody>
          <a:bodyPr/>
          <a:lstStyle/>
          <a:p>
            <a:fld id="{AACFAEC2-E579-024E-846F-FBDD15F99C0C}" type="slidenum">
              <a:rPr lang="en-US" smtClean="0"/>
              <a:t>21</a:t>
            </a:fld>
            <a:endParaRPr lang="en-US"/>
          </a:p>
        </p:txBody>
      </p:sp>
    </p:spTree>
    <p:extLst>
      <p:ext uri="{BB962C8B-B14F-4D97-AF65-F5344CB8AC3E}">
        <p14:creationId xmlns:p14="http://schemas.microsoft.com/office/powerpoint/2010/main" val="36937020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smtClean="0">
                <a:latin typeface="Calibri" charset="0"/>
              </a:rPr>
              <a:t>Benefits of integration:</a:t>
            </a:r>
          </a:p>
          <a:p>
            <a:r>
              <a:rPr lang="en-US" baseline="0" dirty="0" smtClean="0">
                <a:latin typeface="Calibri" charset="0"/>
              </a:rPr>
              <a:t>Not segregating has the benefits of encouraging more information sharing and knowledge translation between different domains; this may also make the work more creative. Reference </a:t>
            </a:r>
            <a:r>
              <a:rPr lang="en-US" baseline="0" dirty="0" err="1" smtClean="0">
                <a:latin typeface="Calibri" charset="0"/>
              </a:rPr>
              <a:t>Granovetter’s</a:t>
            </a:r>
            <a:r>
              <a:rPr lang="en-US" baseline="0" dirty="0" smtClean="0">
                <a:latin typeface="Calibri" charset="0"/>
              </a:rPr>
              <a:t> article </a:t>
            </a:r>
            <a:r>
              <a:rPr lang="en-US" i="1" baseline="0" dirty="0" smtClean="0">
                <a:latin typeface="Calibri" charset="0"/>
              </a:rPr>
              <a:t>The Strength of Weak Ties</a:t>
            </a:r>
            <a:r>
              <a:rPr lang="en-US" baseline="0" dirty="0" smtClean="0">
                <a:latin typeface="Calibri" charset="0"/>
              </a:rPr>
              <a:t>. </a:t>
            </a:r>
            <a:r>
              <a:rPr lang="en-US" baseline="0" dirty="0" err="1" smtClean="0">
                <a:latin typeface="Calibri" charset="0"/>
              </a:rPr>
              <a:t>Granovetter</a:t>
            </a:r>
            <a:r>
              <a:rPr lang="en-US" baseline="0" dirty="0" smtClean="0">
                <a:latin typeface="Calibri" charset="0"/>
              </a:rPr>
              <a:t> and the field of social network analysis suggest that when different people (different backgrounds, sources of knowledge, different experience, etc.) mix, they are more likely to expose each other to new and different information. We believe this also means that their work can be more innovative, more creative; because they are learning and pushing boundaries. </a:t>
            </a:r>
          </a:p>
          <a:p>
            <a:endParaRPr lang="en-US" b="1" dirty="0" smtClean="0">
              <a:latin typeface="Calibri" charset="0"/>
            </a:endParaRPr>
          </a:p>
        </p:txBody>
      </p:sp>
      <p:sp>
        <p:nvSpPr>
          <p:cNvPr id="4" name="Slide Number Placeholder 3"/>
          <p:cNvSpPr>
            <a:spLocks noGrp="1"/>
          </p:cNvSpPr>
          <p:nvPr>
            <p:ph type="sldNum" sz="quarter" idx="10"/>
          </p:nvPr>
        </p:nvSpPr>
        <p:spPr/>
        <p:txBody>
          <a:bodyPr/>
          <a:lstStyle/>
          <a:p>
            <a:fld id="{AACFAEC2-E579-024E-846F-FBDD15F99C0C}" type="slidenum">
              <a:rPr lang="en-US" smtClean="0"/>
              <a:t>22</a:t>
            </a:fld>
            <a:endParaRPr lang="en-US"/>
          </a:p>
        </p:txBody>
      </p:sp>
    </p:spTree>
    <p:extLst>
      <p:ext uri="{BB962C8B-B14F-4D97-AF65-F5344CB8AC3E}">
        <p14:creationId xmlns:p14="http://schemas.microsoft.com/office/powerpoint/2010/main" val="36937020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latin typeface="Calibri" charset="0"/>
              </a:rPr>
              <a:t>This leaves us at WSSI in a </a:t>
            </a:r>
            <a:r>
              <a:rPr lang="en-US" b="1" dirty="0" err="1" smtClean="0">
                <a:latin typeface="Calibri" charset="0"/>
              </a:rPr>
              <a:t>quandry</a:t>
            </a:r>
            <a:r>
              <a:rPr lang="en-US" b="1" dirty="0" smtClean="0">
                <a:latin typeface="Calibri" charset="0"/>
              </a:rPr>
              <a:t>: </a:t>
            </a:r>
          </a:p>
          <a:p>
            <a:pPr marL="171450" indent="-171450">
              <a:buFontTx/>
              <a:buChar char="-"/>
            </a:pPr>
            <a:r>
              <a:rPr lang="en-US" baseline="0" dirty="0" smtClean="0">
                <a:latin typeface="Calibri" charset="0"/>
              </a:rPr>
              <a:t>What do we make of the paradox of scientists who do not want to focus on technology yet say they enjoy some technologically-focused activities?</a:t>
            </a:r>
          </a:p>
          <a:p>
            <a:pPr marL="171450" indent="-171450">
              <a:buFontTx/>
              <a:buChar char="-"/>
            </a:pPr>
            <a:r>
              <a:rPr lang="en-US" baseline="0" dirty="0" smtClean="0">
                <a:latin typeface="Calibri" charset="0"/>
              </a:rPr>
              <a:t>How do we keep non-coding scientists engaged? </a:t>
            </a:r>
          </a:p>
          <a:p>
            <a:pPr marL="171450" indent="-171450">
              <a:buFontTx/>
              <a:buChar char="-"/>
            </a:pPr>
            <a:r>
              <a:rPr lang="en-US" baseline="0" dirty="0" smtClean="0">
                <a:latin typeface="Calibri" charset="0"/>
              </a:rPr>
              <a:t>Or should we only select coding scientists for WSSI/OCEP work?</a:t>
            </a:r>
          </a:p>
          <a:p>
            <a:pPr marL="171450" indent="-171450">
              <a:buFontTx/>
              <a:buChar char="-"/>
            </a:pPr>
            <a:r>
              <a:rPr lang="en-US" baseline="0" dirty="0" smtClean="0">
                <a:latin typeface="Calibri" charset="0"/>
              </a:rPr>
              <a:t>Or should we revise OCEP so that some activities integrate the groups, and other activities (i.e., coding specifically) allow for segregation? Or do we offer research and technical activities in parallel at all times? Will this create problems for synthesis and mutual understanding?</a:t>
            </a:r>
          </a:p>
          <a:p>
            <a:pPr marL="171450" indent="-171450">
              <a:buFontTx/>
              <a:buChar char="-"/>
            </a:pPr>
            <a:r>
              <a:rPr lang="en-US" baseline="0" dirty="0" smtClean="0">
                <a:latin typeface="Calibri" charset="0"/>
              </a:rPr>
              <a:t>If we allow for segregation, are we really accomplishing the goals of WSSI and OCEP? Or do we need to rethink our philosophy, our vision?</a:t>
            </a:r>
          </a:p>
          <a:p>
            <a:pPr marL="171450" indent="-171450">
              <a:buFontTx/>
              <a:buChar char="-"/>
            </a:pPr>
            <a:r>
              <a:rPr lang="en-US" baseline="0" dirty="0" smtClean="0">
                <a:latin typeface="Calibri" charset="0"/>
              </a:rPr>
              <a:t>What’s reasonable given current culture and given our desire to create a culture shift? How do we demonstrate respect and understanding for current culture, but also help the academic community gently ease into a cultural shift where sharing software/code and data are desired and factored into tenure/promotion and funding decisions?</a:t>
            </a:r>
          </a:p>
        </p:txBody>
      </p:sp>
      <p:sp>
        <p:nvSpPr>
          <p:cNvPr id="4" name="Slide Number Placeholder 3"/>
          <p:cNvSpPr>
            <a:spLocks noGrp="1"/>
          </p:cNvSpPr>
          <p:nvPr>
            <p:ph type="sldNum" sz="quarter" idx="10"/>
          </p:nvPr>
        </p:nvSpPr>
        <p:spPr/>
        <p:txBody>
          <a:bodyPr/>
          <a:lstStyle/>
          <a:p>
            <a:fld id="{AACFAEC2-E579-024E-846F-FBDD15F99C0C}" type="slidenum">
              <a:rPr lang="en-US" smtClean="0"/>
              <a:t>23</a:t>
            </a:fld>
            <a:endParaRPr lang="en-US"/>
          </a:p>
        </p:txBody>
      </p:sp>
    </p:spTree>
    <p:extLst>
      <p:ext uri="{BB962C8B-B14F-4D97-AF65-F5344CB8AC3E}">
        <p14:creationId xmlns:p14="http://schemas.microsoft.com/office/powerpoint/2010/main" val="36937020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aseline="0" dirty="0" smtClean="0"/>
              <a:t>The GI Venture is a multi-year project. Our team members—particularly the academic researchers—are overloaded already. To obtain tenure and promotion, these faculty must publish, get grants, teach, advise students, and fulfill service obligations. As you know, this leaves little time for activities that may not be directly used in tenure/promotion decisions (which, currently, sharing software/code and data are not in most cases). Faculty must prioritize their overflowing agendas and engineer them so as to advance in a culture that primarily values publications and grants. At the current time, very few academic institutions value code enough to make it a part of tenure/promotion decisions. This means that we at WSSI are constantly competing with these priorities. </a:t>
            </a:r>
          </a:p>
          <a:p>
            <a:pPr marL="0" indent="0">
              <a:buFontTx/>
              <a:buNone/>
            </a:pPr>
            <a:endParaRPr lang="en-US" baseline="0" dirty="0" smtClean="0"/>
          </a:p>
          <a:p>
            <a:pPr marL="0" indent="0">
              <a:buFontTx/>
              <a:buNone/>
            </a:pPr>
            <a:r>
              <a:rPr lang="en-US" baseline="0" dirty="0" smtClean="0"/>
              <a:t>We are strategizing about how to sustain the engagement of our academic team over the course of this project with the understanding that other priorities may push WSSI project needs aside. Part of our strategizing is to offer incentives that speak to these tenure/promotion decisions. For example, at our last GI Venture meeting, we set aside time to discuss publications that could come quickly from the work we are doing currently. These publications lay out our current research goals, and our intentions to accomplish those goals and resolve problems in the current state of affairs in GI. Later we can also publish papers on our findings, when the software has been built and scientists are able to use it to test hypotheses. </a:t>
            </a:r>
          </a:p>
          <a:p>
            <a:pPr marL="0" indent="0">
              <a:buFontTx/>
              <a:buNone/>
            </a:pPr>
            <a:endParaRPr lang="en-US" baseline="0" dirty="0" smtClean="0"/>
          </a:p>
          <a:p>
            <a:pPr marL="0" indent="0">
              <a:buFontTx/>
              <a:buNone/>
            </a:pPr>
            <a:r>
              <a:rPr lang="en-US" baseline="0" dirty="0" smtClean="0"/>
              <a:t>We are also investigating other forms of incentives: funding, bringing students on board, writing smaller grant proposals that can be tacked on to our current work. But with each of these, there are challenges. For example, our current funding doesn’t provide room to offer extra funding to our participants or to fund their students. In the future, we will need to develop a model for more incentives and factor that into grant proposals. </a:t>
            </a:r>
          </a:p>
          <a:p>
            <a:pPr marL="0" indent="0">
              <a:buFontTx/>
              <a:buNone/>
            </a:pPr>
            <a:endParaRPr lang="en-US" baseline="0" dirty="0" smtClean="0"/>
          </a:p>
          <a:p>
            <a:pPr marL="0" indent="0">
              <a:buFontTx/>
              <a:buNone/>
            </a:pPr>
            <a:r>
              <a:rPr lang="en-US" baseline="0" dirty="0" smtClean="0"/>
              <a:t>We are interested in your feedback on this problem…?</a:t>
            </a:r>
          </a:p>
        </p:txBody>
      </p:sp>
      <p:sp>
        <p:nvSpPr>
          <p:cNvPr id="4" name="Slide Number Placeholder 3"/>
          <p:cNvSpPr>
            <a:spLocks noGrp="1"/>
          </p:cNvSpPr>
          <p:nvPr>
            <p:ph type="sldNum" sz="quarter" idx="10"/>
          </p:nvPr>
        </p:nvSpPr>
        <p:spPr/>
        <p:txBody>
          <a:bodyPr/>
          <a:lstStyle/>
          <a:p>
            <a:fld id="{AACFAEC2-E579-024E-846F-FBDD15F99C0C}" type="slidenum">
              <a:rPr lang="en-US" smtClean="0"/>
              <a:t>24</a:t>
            </a:fld>
            <a:endParaRPr lang="en-US"/>
          </a:p>
        </p:txBody>
      </p:sp>
    </p:spTree>
    <p:extLst>
      <p:ext uri="{BB962C8B-B14F-4D97-AF65-F5344CB8AC3E}">
        <p14:creationId xmlns:p14="http://schemas.microsoft.com/office/powerpoint/2010/main" val="3693702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Boundar</a:t>
            </a:r>
            <a:r>
              <a:rPr lang="en-US" baseline="0" dirty="0" smtClean="0"/>
              <a:t>y objects are INFORMATION objects (i.e., representations of information) that are flexible/plastic in the way that, although they may mean different things to different people, there is something translational about them that allows different people to come together and understand a common idea because of them. Examples include:</a:t>
            </a:r>
          </a:p>
        </p:txBody>
      </p:sp>
      <p:sp>
        <p:nvSpPr>
          <p:cNvPr id="4" name="Slide Number Placeholder 3"/>
          <p:cNvSpPr>
            <a:spLocks noGrp="1"/>
          </p:cNvSpPr>
          <p:nvPr>
            <p:ph type="sldNum" sz="quarter" idx="10"/>
          </p:nvPr>
        </p:nvSpPr>
        <p:spPr/>
        <p:txBody>
          <a:bodyPr/>
          <a:lstStyle/>
          <a:p>
            <a:fld id="{AACFAEC2-E579-024E-846F-FBDD15F99C0C}" type="slidenum">
              <a:rPr lang="en-US" smtClean="0"/>
              <a:t>3</a:t>
            </a:fld>
            <a:endParaRPr lang="en-US"/>
          </a:p>
        </p:txBody>
      </p:sp>
    </p:spTree>
    <p:extLst>
      <p:ext uri="{BB962C8B-B14F-4D97-AF65-F5344CB8AC3E}">
        <p14:creationId xmlns:p14="http://schemas.microsoft.com/office/powerpoint/2010/main" val="2836267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1: something you are all probably familiar with</a:t>
            </a:r>
            <a:r>
              <a:rPr lang="en-US" baseline="0" dirty="0" smtClean="0"/>
              <a:t> – a bus schedule</a:t>
            </a:r>
          </a:p>
          <a:p>
            <a:r>
              <a:rPr lang="en-US" baseline="0" dirty="0" smtClean="0"/>
              <a:t>A bus schedule (to bus drivers it signifies parameters of their job, to passengers it means a way to get around, to the transit service manager it means a way to communicate about services to the public – yet to all it is a representation of ideas held in common… transportation)</a:t>
            </a:r>
          </a:p>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AACFAEC2-E579-024E-846F-FBDD15F99C0C}" type="slidenum">
              <a:rPr lang="en-US" smtClean="0"/>
              <a:t>4</a:t>
            </a:fld>
            <a:endParaRPr lang="en-US"/>
          </a:p>
        </p:txBody>
      </p:sp>
    </p:spTree>
    <p:extLst>
      <p:ext uri="{BB962C8B-B14F-4D97-AF65-F5344CB8AC3E}">
        <p14:creationId xmlns:p14="http://schemas.microsoft.com/office/powerpoint/2010/main" val="28362677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a:t>
            </a:r>
            <a:r>
              <a:rPr lang="en-US" baseline="0" dirty="0" smtClean="0"/>
              <a:t> 2: an architectural diagram</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an architectural diagram of a house (to the architect it is a design and a manifestation of work and ideas, to a home owner it may mean safety and family and relaxation)</a:t>
            </a:r>
          </a:p>
          <a:p>
            <a:endParaRPr lang="en-US" baseline="0" dirty="0" smtClean="0"/>
          </a:p>
        </p:txBody>
      </p:sp>
      <p:sp>
        <p:nvSpPr>
          <p:cNvPr id="4" name="Slide Number Placeholder 3"/>
          <p:cNvSpPr>
            <a:spLocks noGrp="1"/>
          </p:cNvSpPr>
          <p:nvPr>
            <p:ph type="sldNum" sz="quarter" idx="10"/>
          </p:nvPr>
        </p:nvSpPr>
        <p:spPr/>
        <p:txBody>
          <a:bodyPr/>
          <a:lstStyle/>
          <a:p>
            <a:fld id="{AACFAEC2-E579-024E-846F-FBDD15F99C0C}" type="slidenum">
              <a:rPr lang="en-US" smtClean="0"/>
              <a:t>5</a:t>
            </a:fld>
            <a:endParaRPr lang="en-US"/>
          </a:p>
        </p:txBody>
      </p:sp>
    </p:spTree>
    <p:extLst>
      <p:ext uri="{BB962C8B-B14F-4D97-AF65-F5344CB8AC3E}">
        <p14:creationId xmlns:p14="http://schemas.microsoft.com/office/powerpoint/2010/main" val="2836267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a:t>
            </a:r>
            <a:r>
              <a:rPr lang="en-US" baseline="0" dirty="0" smtClean="0"/>
              <a:t> 3: a journal article</a:t>
            </a:r>
          </a:p>
          <a:p>
            <a:r>
              <a:rPr lang="en-US" sz="1200" dirty="0" smtClean="0"/>
              <a:t>To the authors, it signifies conclusions they have drawn as a result of scientific work.</a:t>
            </a:r>
          </a:p>
          <a:p>
            <a:endParaRPr lang="en-US" sz="1200" dirty="0" smtClean="0"/>
          </a:p>
          <a:p>
            <a:r>
              <a:rPr lang="en-US" sz="1200" dirty="0" smtClean="0"/>
              <a:t>To the reader, it signifies new knowledge gained.</a:t>
            </a:r>
          </a:p>
          <a:p>
            <a:endParaRPr lang="en-US" sz="1200" dirty="0" smtClean="0"/>
          </a:p>
          <a:p>
            <a:r>
              <a:rPr lang="en-US" sz="1200" dirty="0" smtClean="0"/>
              <a:t>To the journal editor, it signifies work products to be communicated as a part of the mission of the journal.</a:t>
            </a:r>
          </a:p>
          <a:p>
            <a:endParaRPr lang="en-US" sz="1200" dirty="0" smtClean="0"/>
          </a:p>
          <a:p>
            <a:r>
              <a:rPr lang="en-US" sz="1200" dirty="0" smtClean="0"/>
              <a:t>For all, it is a form of knowledge about collaboration, productivity, and synthesis – a resource for scientists.</a:t>
            </a:r>
          </a:p>
          <a:p>
            <a:endParaRPr lang="en-US" baseline="0" dirty="0" smtClean="0"/>
          </a:p>
        </p:txBody>
      </p:sp>
      <p:sp>
        <p:nvSpPr>
          <p:cNvPr id="4" name="Slide Number Placeholder 3"/>
          <p:cNvSpPr>
            <a:spLocks noGrp="1"/>
          </p:cNvSpPr>
          <p:nvPr>
            <p:ph type="sldNum" sz="quarter" idx="10"/>
          </p:nvPr>
        </p:nvSpPr>
        <p:spPr/>
        <p:txBody>
          <a:bodyPr/>
          <a:lstStyle/>
          <a:p>
            <a:fld id="{AACFAEC2-E579-024E-846F-FBDD15F99C0C}" type="slidenum">
              <a:rPr lang="en-US" smtClean="0"/>
              <a:t>6</a:t>
            </a:fld>
            <a:endParaRPr lang="en-US"/>
          </a:p>
        </p:txBody>
      </p:sp>
    </p:spTree>
    <p:extLst>
      <p:ext uri="{BB962C8B-B14F-4D97-AF65-F5344CB8AC3E}">
        <p14:creationId xmlns:p14="http://schemas.microsoft.com/office/powerpoint/2010/main" val="2836267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a:t>
            </a:r>
            <a:r>
              <a:rPr lang="en-US" baseline="0" dirty="0" smtClean="0"/>
              <a:t> 4: a data set</a:t>
            </a:r>
          </a:p>
          <a:p>
            <a:r>
              <a:rPr lang="en-US" sz="1200" dirty="0" smtClean="0"/>
              <a:t>To the scientist, it signifies a font of possibilities for new knowledge, a way to test a hypothesis or answer a research question, a wealth of publication possibilities.</a:t>
            </a:r>
          </a:p>
          <a:p>
            <a:endParaRPr lang="en-US" sz="1200" dirty="0" smtClean="0"/>
          </a:p>
          <a:p>
            <a:r>
              <a:rPr lang="en-US" sz="1200" dirty="0" smtClean="0"/>
              <a:t>To the curator, it signifies a piece of a digital collection that would be more easily found if it contained metadata. It may also signal concerns about use in the future—will the file format be accessible 50 years from now. </a:t>
            </a:r>
          </a:p>
          <a:p>
            <a:endParaRPr lang="en-US" sz="1200" dirty="0" smtClean="0"/>
          </a:p>
          <a:p>
            <a:r>
              <a:rPr lang="en-US" sz="1200" dirty="0" smtClean="0"/>
              <a:t>To both, it is a form of intellectual property around which they can discuss data management concerns, annotation, metadata, and search/sharing/use.</a:t>
            </a:r>
          </a:p>
          <a:p>
            <a:endParaRPr lang="en-US" baseline="0" dirty="0" smtClean="0"/>
          </a:p>
        </p:txBody>
      </p:sp>
      <p:sp>
        <p:nvSpPr>
          <p:cNvPr id="4" name="Slide Number Placeholder 3"/>
          <p:cNvSpPr>
            <a:spLocks noGrp="1"/>
          </p:cNvSpPr>
          <p:nvPr>
            <p:ph type="sldNum" sz="quarter" idx="10"/>
          </p:nvPr>
        </p:nvSpPr>
        <p:spPr/>
        <p:txBody>
          <a:bodyPr/>
          <a:lstStyle/>
          <a:p>
            <a:fld id="{AACFAEC2-E579-024E-846F-FBDD15F99C0C}" type="slidenum">
              <a:rPr lang="en-US" smtClean="0"/>
              <a:t>7</a:t>
            </a:fld>
            <a:endParaRPr lang="en-US"/>
          </a:p>
        </p:txBody>
      </p:sp>
    </p:spTree>
    <p:extLst>
      <p:ext uri="{BB962C8B-B14F-4D97-AF65-F5344CB8AC3E}">
        <p14:creationId xmlns:p14="http://schemas.microsoft.com/office/powerpoint/2010/main" val="2836267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a:t>
            </a:r>
            <a:r>
              <a:rPr lang="en-US" baseline="0" dirty="0" smtClean="0"/>
              <a:t> 5: software</a:t>
            </a:r>
          </a:p>
          <a:p>
            <a:r>
              <a:rPr lang="en-US" sz="1200" dirty="0" smtClean="0"/>
              <a:t>To the developer it represents a series of command written in code that allow users to perform certain work functions.</a:t>
            </a:r>
          </a:p>
          <a:p>
            <a:endParaRPr lang="en-US" sz="1200" dirty="0" smtClean="0"/>
          </a:p>
          <a:p>
            <a:r>
              <a:rPr lang="en-US" sz="1200" dirty="0" smtClean="0"/>
              <a:t>To the user it represents possibilities for achieving work goals.</a:t>
            </a:r>
          </a:p>
          <a:p>
            <a:endParaRPr lang="en-US" sz="1200" dirty="0" smtClean="0"/>
          </a:p>
          <a:p>
            <a:r>
              <a:rPr lang="en-US" sz="1200" dirty="0" smtClean="0"/>
              <a:t>To the the open source community in the case of R, it represents a community owned tool that each can use, improve on, peer review, and contribute to.</a:t>
            </a:r>
          </a:p>
          <a:p>
            <a:endParaRPr lang="en-US" sz="1200" dirty="0" smtClean="0"/>
          </a:p>
          <a:p>
            <a:r>
              <a:rPr lang="en-US" sz="1200" dirty="0" smtClean="0"/>
              <a:t>To all, it is a rich information processing tool that allows the open source community to perform statistical analysis.</a:t>
            </a:r>
          </a:p>
          <a:p>
            <a:endParaRPr lang="en-US" sz="120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All can talk about the libraries, the code itself, the statistical tests it can perform, scientific results, improvements to the code, etc.</a:t>
            </a:r>
          </a:p>
          <a:p>
            <a:endParaRPr lang="en-US" sz="1200" dirty="0" smtClean="0"/>
          </a:p>
          <a:p>
            <a:endParaRPr lang="en-US" baseline="0" dirty="0" smtClean="0"/>
          </a:p>
        </p:txBody>
      </p:sp>
      <p:sp>
        <p:nvSpPr>
          <p:cNvPr id="4" name="Slide Number Placeholder 3"/>
          <p:cNvSpPr>
            <a:spLocks noGrp="1"/>
          </p:cNvSpPr>
          <p:nvPr>
            <p:ph type="sldNum" sz="quarter" idx="10"/>
          </p:nvPr>
        </p:nvSpPr>
        <p:spPr/>
        <p:txBody>
          <a:bodyPr/>
          <a:lstStyle/>
          <a:p>
            <a:fld id="{AACFAEC2-E579-024E-846F-FBDD15F99C0C}" type="slidenum">
              <a:rPr lang="en-US" smtClean="0"/>
              <a:t>8</a:t>
            </a:fld>
            <a:endParaRPr lang="en-US"/>
          </a:p>
        </p:txBody>
      </p:sp>
    </p:spTree>
    <p:extLst>
      <p:ext uri="{BB962C8B-B14F-4D97-AF65-F5344CB8AC3E}">
        <p14:creationId xmlns:p14="http://schemas.microsoft.com/office/powerpoint/2010/main" val="2836267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aseline="0" dirty="0" smtClean="0"/>
              <a:t>Interpretative flexibility – The bus driver, passenger, and transit manager all use and view the bus schedule differently. Users and coders of R may use it differently depending upon needs. They may use it for different projects and studies.</a:t>
            </a:r>
          </a:p>
          <a:p>
            <a:pPr marL="0" indent="0">
              <a:buFontTx/>
              <a:buNone/>
            </a:pPr>
            <a:endParaRPr lang="en-US" baseline="0" dirty="0" smtClean="0"/>
          </a:p>
          <a:p>
            <a:pPr marL="0" indent="0">
              <a:buFontTx/>
              <a:buNone/>
            </a:pPr>
            <a:r>
              <a:rPr lang="en-US" baseline="0" dirty="0" smtClean="0"/>
              <a:t>Common point of reference – Yet all stakeholders share a common point of reference to do the work/play they need to do. The boundary object serves as a communication device.</a:t>
            </a:r>
          </a:p>
          <a:p>
            <a:pPr marL="0" indent="0">
              <a:buFontTx/>
              <a:buNone/>
            </a:pPr>
            <a:endParaRPr lang="en-US" baseline="0" dirty="0" smtClean="0"/>
          </a:p>
          <a:p>
            <a:pPr marL="0" indent="0">
              <a:buFontTx/>
              <a:buNone/>
            </a:pPr>
            <a:r>
              <a:rPr lang="en-US" baseline="0" dirty="0" smtClean="0"/>
              <a:t>Software example:</a:t>
            </a:r>
          </a:p>
          <a:p>
            <a:pPr marL="0" indent="0">
              <a:buFontTx/>
              <a:buNone/>
            </a:pPr>
            <a:endParaRPr lang="en-US" baseline="0" dirty="0" smtClean="0"/>
          </a:p>
          <a:p>
            <a:pPr marL="0" indent="0">
              <a:buFontTx/>
              <a:buNone/>
            </a:pPr>
            <a:r>
              <a:rPr lang="en-US" baseline="0" dirty="0" smtClean="0"/>
              <a:t>Interpretative flexibility – the developer and user interact with the software for different reasons and view the purpose of those interactions differently.</a:t>
            </a:r>
          </a:p>
          <a:p>
            <a:pPr marL="0" indent="0">
              <a:buFontTx/>
              <a:buNone/>
            </a:pPr>
            <a:endParaRPr lang="en-US" baseline="0" dirty="0" smtClean="0"/>
          </a:p>
          <a:p>
            <a:pPr marL="0" indent="0">
              <a:buFontTx/>
              <a:buNone/>
            </a:pPr>
            <a:r>
              <a:rPr lang="en-US" baseline="0" dirty="0" smtClean="0"/>
              <a:t>Common point of reference – they all interact with the software because it enables them to do the work/play they need to do.</a:t>
            </a:r>
          </a:p>
          <a:p>
            <a:pPr marL="0" indent="0">
              <a:buFontTx/>
              <a:buNone/>
            </a:pPr>
            <a:endParaRPr lang="en-US" baseline="0" dirty="0" smtClean="0"/>
          </a:p>
          <a:p>
            <a:pPr marL="0" indent="0">
              <a:buFontTx/>
              <a:buNone/>
            </a:pPr>
            <a:r>
              <a:rPr lang="en-US" baseline="0" dirty="0" smtClean="0"/>
              <a:t>In the case of R, they can share terminology such as “significance”, “p value”, “session”, “package”, “concatenation.”</a:t>
            </a:r>
          </a:p>
          <a:p>
            <a:pPr marL="0" indent="0">
              <a:buFontTx/>
              <a:buNone/>
            </a:pPr>
            <a:r>
              <a:rPr lang="en-US" baseline="0" dirty="0" smtClean="0"/>
              <a:t>Practices and expertise could include discussions of coding improvements, research needs, data frames, functions, use of command line and executing commands.</a:t>
            </a:r>
          </a:p>
          <a:p>
            <a:pPr marL="0" indent="0">
              <a:buFontTx/>
              <a:buNone/>
            </a:pPr>
            <a:r>
              <a:rPr lang="en-US" baseline="0" dirty="0" smtClean="0"/>
              <a:t>Needs and expectations that could be discussed could include discussions around needs for specific statistical tests that are not currently included, needs for libraries, expectations of accuracy, expectations of the ability to work with new or unusual data sets.</a:t>
            </a:r>
          </a:p>
          <a:p>
            <a:pPr marL="0" indent="0">
              <a:buFontTx/>
              <a:buNone/>
            </a:pPr>
            <a:endParaRPr lang="en-US" baseline="0" dirty="0" smtClean="0"/>
          </a:p>
        </p:txBody>
      </p:sp>
      <p:sp>
        <p:nvSpPr>
          <p:cNvPr id="4" name="Slide Number Placeholder 3"/>
          <p:cNvSpPr>
            <a:spLocks noGrp="1"/>
          </p:cNvSpPr>
          <p:nvPr>
            <p:ph type="sldNum" sz="quarter" idx="10"/>
          </p:nvPr>
        </p:nvSpPr>
        <p:spPr/>
        <p:txBody>
          <a:bodyPr/>
          <a:lstStyle/>
          <a:p>
            <a:fld id="{AACFAEC2-E579-024E-846F-FBDD15F99C0C}" type="slidenum">
              <a:rPr lang="en-US" smtClean="0"/>
              <a:t>9</a:t>
            </a:fld>
            <a:endParaRPr lang="en-US"/>
          </a:p>
        </p:txBody>
      </p:sp>
    </p:spTree>
    <p:extLst>
      <p:ext uri="{BB962C8B-B14F-4D97-AF65-F5344CB8AC3E}">
        <p14:creationId xmlns:p14="http://schemas.microsoft.com/office/powerpoint/2010/main" val="2836267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1481534-0874-AC4D-832D-110FBDA796CB}" type="datetimeFigureOut">
              <a:rPr lang="en-US" smtClean="0"/>
              <a:t>8/4/14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9869BA-26AD-7D40-B54F-89028129A507}" type="slidenum">
              <a:rPr lang="en-US" smtClean="0"/>
              <a:t>‹#›</a:t>
            </a:fld>
            <a:endParaRPr lang="en-US"/>
          </a:p>
        </p:txBody>
      </p:sp>
    </p:spTree>
    <p:extLst>
      <p:ext uri="{BB962C8B-B14F-4D97-AF65-F5344CB8AC3E}">
        <p14:creationId xmlns:p14="http://schemas.microsoft.com/office/powerpoint/2010/main" val="1764740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1481534-0874-AC4D-832D-110FBDA796CB}" type="datetimeFigureOut">
              <a:rPr lang="en-US" smtClean="0"/>
              <a:t>8/4/14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9869BA-26AD-7D40-B54F-89028129A507}" type="slidenum">
              <a:rPr lang="en-US" smtClean="0"/>
              <a:t>‹#›</a:t>
            </a:fld>
            <a:endParaRPr lang="en-US"/>
          </a:p>
        </p:txBody>
      </p:sp>
    </p:spTree>
    <p:extLst>
      <p:ext uri="{BB962C8B-B14F-4D97-AF65-F5344CB8AC3E}">
        <p14:creationId xmlns:p14="http://schemas.microsoft.com/office/powerpoint/2010/main" val="1599670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1481534-0874-AC4D-832D-110FBDA796CB}" type="datetimeFigureOut">
              <a:rPr lang="en-US" smtClean="0"/>
              <a:t>8/4/14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9869BA-26AD-7D40-B54F-89028129A507}" type="slidenum">
              <a:rPr lang="en-US" smtClean="0"/>
              <a:t>‹#›</a:t>
            </a:fld>
            <a:endParaRPr lang="en-US"/>
          </a:p>
        </p:txBody>
      </p:sp>
    </p:spTree>
    <p:extLst>
      <p:ext uri="{BB962C8B-B14F-4D97-AF65-F5344CB8AC3E}">
        <p14:creationId xmlns:p14="http://schemas.microsoft.com/office/powerpoint/2010/main" val="31216862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6666920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9972543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1250054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8537631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8" name="Footer Placeholder 7"/>
          <p:cNvSpPr>
            <a:spLocks noGrp="1"/>
          </p:cNvSpPr>
          <p:nvPr>
            <p:ph type="ftr" sz="quarter" idx="11"/>
          </p:nvPr>
        </p:nvSpPr>
        <p:spPr/>
        <p:txBody>
          <a:bodyPr/>
          <a:lstStyle/>
          <a:p>
            <a:endParaRPr lang="en-US">
              <a:solidFill>
                <a:prstClr val="black">
                  <a:tint val="75000"/>
                </a:prstClr>
              </a:solidFill>
              <a:latin typeface="Calibri"/>
            </a:endParaRPr>
          </a:p>
        </p:txBody>
      </p:sp>
      <p:sp>
        <p:nvSpPr>
          <p:cNvPr id="9" name="Slide Number Placeholder 8"/>
          <p:cNvSpPr>
            <a:spLocks noGrp="1"/>
          </p:cNvSpPr>
          <p:nvPr>
            <p:ph type="sldNum" sz="quarter" idx="12"/>
          </p:nvPr>
        </p:nvSpPr>
        <p:spPr/>
        <p:txBody>
          <a:body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5330632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4" name="Footer Placeholder 3"/>
          <p:cNvSpPr>
            <a:spLocks noGrp="1"/>
          </p:cNvSpPr>
          <p:nvPr>
            <p:ph type="ftr" sz="quarter" idx="11"/>
          </p:nvPr>
        </p:nvSpPr>
        <p:spPr/>
        <p:txBody>
          <a:bodyPr/>
          <a:lstStyle/>
          <a:p>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3368909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3" name="Footer Placeholder 2"/>
          <p:cNvSpPr>
            <a:spLocks noGrp="1"/>
          </p:cNvSpPr>
          <p:nvPr>
            <p:ph type="ftr" sz="quarter" idx="11"/>
          </p:nvPr>
        </p:nvSpPr>
        <p:spPr/>
        <p:txBody>
          <a:bodyPr/>
          <a:lstStyle/>
          <a:p>
            <a:endParaRPr lang="en-US">
              <a:solidFill>
                <a:prstClr val="black">
                  <a:tint val="75000"/>
                </a:prstClr>
              </a:solidFill>
              <a:latin typeface="Calibri"/>
            </a:endParaRPr>
          </a:p>
        </p:txBody>
      </p:sp>
      <p:sp>
        <p:nvSpPr>
          <p:cNvPr id="4" name="Slide Number Placeholder 3"/>
          <p:cNvSpPr>
            <a:spLocks noGrp="1"/>
          </p:cNvSpPr>
          <p:nvPr>
            <p:ph type="sldNum" sz="quarter" idx="12"/>
          </p:nvPr>
        </p:nvSpPr>
        <p:spPr/>
        <p:txBody>
          <a:body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6134430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650458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1481534-0874-AC4D-832D-110FBDA796CB}" type="datetimeFigureOut">
              <a:rPr lang="en-US" smtClean="0"/>
              <a:t>8/4/14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9869BA-26AD-7D40-B54F-89028129A507}" type="slidenum">
              <a:rPr lang="en-US" smtClean="0"/>
              <a:t>‹#›</a:t>
            </a:fld>
            <a:endParaRPr lang="en-US"/>
          </a:p>
        </p:txBody>
      </p:sp>
    </p:spTree>
    <p:extLst>
      <p:ext uri="{BB962C8B-B14F-4D97-AF65-F5344CB8AC3E}">
        <p14:creationId xmlns:p14="http://schemas.microsoft.com/office/powerpoint/2010/main" val="30462199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8441648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13020392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544705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1481534-0874-AC4D-832D-110FBDA796CB}" type="datetimeFigureOut">
              <a:rPr lang="en-US" smtClean="0"/>
              <a:t>8/4/14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9869BA-26AD-7D40-B54F-89028129A507}" type="slidenum">
              <a:rPr lang="en-US" smtClean="0"/>
              <a:t>‹#›</a:t>
            </a:fld>
            <a:endParaRPr lang="en-US"/>
          </a:p>
        </p:txBody>
      </p:sp>
    </p:spTree>
    <p:extLst>
      <p:ext uri="{BB962C8B-B14F-4D97-AF65-F5344CB8AC3E}">
        <p14:creationId xmlns:p14="http://schemas.microsoft.com/office/powerpoint/2010/main" val="425628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1481534-0874-AC4D-832D-110FBDA796CB}" type="datetimeFigureOut">
              <a:rPr lang="en-US" smtClean="0"/>
              <a:t>8/4/14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9869BA-26AD-7D40-B54F-89028129A507}" type="slidenum">
              <a:rPr lang="en-US" smtClean="0"/>
              <a:t>‹#›</a:t>
            </a:fld>
            <a:endParaRPr lang="en-US"/>
          </a:p>
        </p:txBody>
      </p:sp>
    </p:spTree>
    <p:extLst>
      <p:ext uri="{BB962C8B-B14F-4D97-AF65-F5344CB8AC3E}">
        <p14:creationId xmlns:p14="http://schemas.microsoft.com/office/powerpoint/2010/main" val="1114370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1481534-0874-AC4D-832D-110FBDA796CB}" type="datetimeFigureOut">
              <a:rPr lang="en-US" smtClean="0"/>
              <a:t>8/4/14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9869BA-26AD-7D40-B54F-89028129A507}" type="slidenum">
              <a:rPr lang="en-US" smtClean="0"/>
              <a:t>‹#›</a:t>
            </a:fld>
            <a:endParaRPr lang="en-US"/>
          </a:p>
        </p:txBody>
      </p:sp>
    </p:spTree>
    <p:extLst>
      <p:ext uri="{BB962C8B-B14F-4D97-AF65-F5344CB8AC3E}">
        <p14:creationId xmlns:p14="http://schemas.microsoft.com/office/powerpoint/2010/main" val="1571986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1481534-0874-AC4D-832D-110FBDA796CB}" type="datetimeFigureOut">
              <a:rPr lang="en-US" smtClean="0"/>
              <a:t>8/4/14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9869BA-26AD-7D40-B54F-89028129A507}" type="slidenum">
              <a:rPr lang="en-US" smtClean="0"/>
              <a:t>‹#›</a:t>
            </a:fld>
            <a:endParaRPr lang="en-US"/>
          </a:p>
        </p:txBody>
      </p:sp>
    </p:spTree>
    <p:extLst>
      <p:ext uri="{BB962C8B-B14F-4D97-AF65-F5344CB8AC3E}">
        <p14:creationId xmlns:p14="http://schemas.microsoft.com/office/powerpoint/2010/main" val="3899120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481534-0874-AC4D-832D-110FBDA796CB}" type="datetimeFigureOut">
              <a:rPr lang="en-US" smtClean="0"/>
              <a:t>8/4/14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9869BA-26AD-7D40-B54F-89028129A507}" type="slidenum">
              <a:rPr lang="en-US" smtClean="0"/>
              <a:t>‹#›</a:t>
            </a:fld>
            <a:endParaRPr lang="en-US"/>
          </a:p>
        </p:txBody>
      </p:sp>
    </p:spTree>
    <p:extLst>
      <p:ext uri="{BB962C8B-B14F-4D97-AF65-F5344CB8AC3E}">
        <p14:creationId xmlns:p14="http://schemas.microsoft.com/office/powerpoint/2010/main" val="2195198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1481534-0874-AC4D-832D-110FBDA796CB}" type="datetimeFigureOut">
              <a:rPr lang="en-US" smtClean="0"/>
              <a:t>8/4/14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9869BA-26AD-7D40-B54F-89028129A507}" type="slidenum">
              <a:rPr lang="en-US" smtClean="0"/>
              <a:t>‹#›</a:t>
            </a:fld>
            <a:endParaRPr lang="en-US"/>
          </a:p>
        </p:txBody>
      </p:sp>
    </p:spTree>
    <p:extLst>
      <p:ext uri="{BB962C8B-B14F-4D97-AF65-F5344CB8AC3E}">
        <p14:creationId xmlns:p14="http://schemas.microsoft.com/office/powerpoint/2010/main" val="12501026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1481534-0874-AC4D-832D-110FBDA796CB}" type="datetimeFigureOut">
              <a:rPr lang="en-US" smtClean="0"/>
              <a:t>8/4/14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9869BA-26AD-7D40-B54F-89028129A507}" type="slidenum">
              <a:rPr lang="en-US" smtClean="0"/>
              <a:t>‹#›</a:t>
            </a:fld>
            <a:endParaRPr lang="en-US"/>
          </a:p>
        </p:txBody>
      </p:sp>
    </p:spTree>
    <p:extLst>
      <p:ext uri="{BB962C8B-B14F-4D97-AF65-F5344CB8AC3E}">
        <p14:creationId xmlns:p14="http://schemas.microsoft.com/office/powerpoint/2010/main" val="11520729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481534-0874-AC4D-832D-110FBDA796CB}" type="datetimeFigureOut">
              <a:rPr lang="en-US" smtClean="0"/>
              <a:t>8/4/14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9869BA-26AD-7D40-B54F-89028129A507}" type="slidenum">
              <a:rPr lang="en-US" smtClean="0"/>
              <a:t>‹#›</a:t>
            </a:fld>
            <a:endParaRPr lang="en-US"/>
          </a:p>
        </p:txBody>
      </p:sp>
    </p:spTree>
    <p:extLst>
      <p:ext uri="{BB962C8B-B14F-4D97-AF65-F5344CB8AC3E}">
        <p14:creationId xmlns:p14="http://schemas.microsoft.com/office/powerpoint/2010/main" val="125623062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F12E90-09CB-2B47-8CC0-8681BCD04606}" type="datetimeFigureOut">
              <a:rPr lang="en-US" smtClean="0">
                <a:solidFill>
                  <a:prstClr val="black">
                    <a:tint val="75000"/>
                  </a:prstClr>
                </a:solidFill>
                <a:latin typeface="Calibri"/>
              </a:rPr>
              <a:pPr/>
              <a:t>8/4/14</a:t>
            </a:fld>
            <a:endParaRPr lang="en-US">
              <a:solidFill>
                <a:prstClr val="black">
                  <a:tint val="75000"/>
                </a:prstClr>
              </a:solidFill>
              <a:latin typeface="Calibri"/>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latin typeface="Calibri"/>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2F34AF-5A2B-8B4D-A04F-0E38897184F8}" type="slidenum">
              <a:rPr lang="en-US" smtClean="0">
                <a:solidFill>
                  <a:prstClr val="black">
                    <a:tint val="75000"/>
                  </a:prstClr>
                </a:solidFill>
                <a:latin typeface="Calibri"/>
              </a:rPr>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295958620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image" Target="../media/image11.jp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hyperlink" Target="http://cybersees.github.io/gi-studio/editor/" TargetMode="External"/><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emf"/><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7.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0764" y="2497667"/>
            <a:ext cx="9154764" cy="1654385"/>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pic>
        <p:nvPicPr>
          <p:cNvPr id="5" name="Picture 4"/>
          <p:cNvPicPr>
            <a:picLocks noChangeAspect="1"/>
          </p:cNvPicPr>
          <p:nvPr/>
        </p:nvPicPr>
        <p:blipFill>
          <a:blip r:embed="rId3"/>
          <a:stretch>
            <a:fillRect/>
          </a:stretch>
        </p:blipFill>
        <p:spPr>
          <a:xfrm>
            <a:off x="2655664" y="369993"/>
            <a:ext cx="3378855" cy="1805940"/>
          </a:xfrm>
          <a:prstGeom prst="rect">
            <a:avLst/>
          </a:prstGeom>
        </p:spPr>
      </p:pic>
      <p:sp>
        <p:nvSpPr>
          <p:cNvPr id="7" name="Rectangle 6"/>
          <p:cNvSpPr/>
          <p:nvPr/>
        </p:nvSpPr>
        <p:spPr>
          <a:xfrm>
            <a:off x="-10764" y="4250267"/>
            <a:ext cx="9154764" cy="151553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r>
              <a:rPr lang="en-US" b="1" dirty="0">
                <a:solidFill>
                  <a:prstClr val="black"/>
                </a:solidFill>
                <a:latin typeface="Calibri"/>
              </a:rPr>
              <a:t>Stan </a:t>
            </a:r>
            <a:r>
              <a:rPr lang="en-US" b="1" dirty="0" err="1">
                <a:solidFill>
                  <a:prstClr val="black"/>
                </a:solidFill>
                <a:latin typeface="Calibri"/>
              </a:rPr>
              <a:t>Ahalt</a:t>
            </a:r>
            <a:r>
              <a:rPr lang="en-US" b="1" dirty="0">
                <a:solidFill>
                  <a:prstClr val="black"/>
                </a:solidFill>
                <a:latin typeface="Calibri"/>
              </a:rPr>
              <a:t>, </a:t>
            </a:r>
            <a:r>
              <a:rPr lang="en-US" b="1" dirty="0" smtClean="0">
                <a:solidFill>
                  <a:prstClr val="black"/>
                </a:solidFill>
                <a:latin typeface="Calibri"/>
              </a:rPr>
              <a:t>PhD </a:t>
            </a:r>
          </a:p>
          <a:p>
            <a:pPr algn="ctr"/>
            <a:r>
              <a:rPr lang="en-US" dirty="0" smtClean="0">
                <a:solidFill>
                  <a:prstClr val="black"/>
                </a:solidFill>
                <a:latin typeface="Calibri"/>
              </a:rPr>
              <a:t>Renaissance Computing Institute</a:t>
            </a:r>
          </a:p>
          <a:p>
            <a:pPr algn="ctr"/>
            <a:r>
              <a:rPr lang="en-US" dirty="0" smtClean="0">
                <a:solidFill>
                  <a:prstClr val="black"/>
                </a:solidFill>
                <a:latin typeface="Calibri"/>
              </a:rPr>
              <a:t>Computer Science</a:t>
            </a:r>
          </a:p>
          <a:p>
            <a:pPr algn="ctr"/>
            <a:r>
              <a:rPr lang="en-US" dirty="0" smtClean="0">
                <a:solidFill>
                  <a:prstClr val="black"/>
                </a:solidFill>
                <a:latin typeface="Calibri"/>
              </a:rPr>
              <a:t>University of North Carolina at Chapel Hill</a:t>
            </a:r>
            <a:endParaRPr lang="en-US" dirty="0">
              <a:solidFill>
                <a:prstClr val="black"/>
              </a:solidFill>
              <a:latin typeface="Calibri"/>
            </a:endParaRPr>
          </a:p>
        </p:txBody>
      </p:sp>
      <p:sp>
        <p:nvSpPr>
          <p:cNvPr id="2" name="TextBox 1"/>
          <p:cNvSpPr txBox="1"/>
          <p:nvPr/>
        </p:nvSpPr>
        <p:spPr>
          <a:xfrm>
            <a:off x="1078025" y="2497667"/>
            <a:ext cx="6981599" cy="1569660"/>
          </a:xfrm>
          <a:prstGeom prst="rect">
            <a:avLst/>
          </a:prstGeom>
          <a:noFill/>
        </p:spPr>
        <p:txBody>
          <a:bodyPr wrap="none" rtlCol="0">
            <a:spAutoFit/>
          </a:bodyPr>
          <a:lstStyle/>
          <a:p>
            <a:r>
              <a:rPr lang="en-US" sz="4800" dirty="0" smtClean="0">
                <a:solidFill>
                  <a:schemeClr val="bg1"/>
                </a:solidFill>
                <a:latin typeface="Gill Sans MT"/>
                <a:cs typeface="Gill Sans MT"/>
              </a:rPr>
              <a:t>THE OPEN COMMUNITY </a:t>
            </a:r>
            <a:br>
              <a:rPr lang="en-US" sz="4800" dirty="0" smtClean="0">
                <a:solidFill>
                  <a:schemeClr val="bg1"/>
                </a:solidFill>
                <a:latin typeface="Gill Sans MT"/>
                <a:cs typeface="Gill Sans MT"/>
              </a:rPr>
            </a:br>
            <a:r>
              <a:rPr lang="en-US" sz="4800" dirty="0" smtClean="0">
                <a:solidFill>
                  <a:schemeClr val="bg1"/>
                </a:solidFill>
                <a:latin typeface="Gill Sans MT"/>
                <a:cs typeface="Gill Sans MT"/>
              </a:rPr>
              <a:t>ENGAGEMENT PROCESS</a:t>
            </a:r>
            <a:endParaRPr lang="en-US" sz="4800" dirty="0">
              <a:solidFill>
                <a:schemeClr val="bg1"/>
              </a:solidFill>
              <a:latin typeface="Gill Sans MT"/>
              <a:cs typeface="Gill Sans MT"/>
            </a:endParaRPr>
          </a:p>
        </p:txBody>
      </p:sp>
      <p:sp>
        <p:nvSpPr>
          <p:cNvPr id="15" name="Rectangle 14"/>
          <p:cNvSpPr/>
          <p:nvPr/>
        </p:nvSpPr>
        <p:spPr>
          <a:xfrm>
            <a:off x="0" y="2396067"/>
            <a:ext cx="9154764" cy="10160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18" name="Rectangle 17"/>
          <p:cNvSpPr/>
          <p:nvPr/>
        </p:nvSpPr>
        <p:spPr>
          <a:xfrm>
            <a:off x="-10764" y="4152052"/>
            <a:ext cx="9154764" cy="10160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Tree>
    <p:extLst>
      <p:ext uri="{BB962C8B-B14F-4D97-AF65-F5344CB8AC3E}">
        <p14:creationId xmlns:p14="http://schemas.microsoft.com/office/powerpoint/2010/main" val="396111375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601133"/>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2" name="TextBox 1"/>
          <p:cNvSpPr txBox="1"/>
          <p:nvPr/>
        </p:nvSpPr>
        <p:spPr>
          <a:xfrm>
            <a:off x="2417926" y="707251"/>
            <a:ext cx="4684696" cy="584776"/>
          </a:xfrm>
          <a:prstGeom prst="rect">
            <a:avLst/>
          </a:prstGeom>
          <a:noFill/>
        </p:spPr>
        <p:txBody>
          <a:bodyPr wrap="none" rtlCol="0">
            <a:spAutoFit/>
          </a:bodyPr>
          <a:lstStyle/>
          <a:p>
            <a:pPr algn="ctr"/>
            <a:r>
              <a:rPr lang="en-US" sz="3200" b="1" dirty="0" smtClean="0">
                <a:latin typeface="Gill Sans MT"/>
                <a:cs typeface="Gill Sans MT"/>
              </a:rPr>
              <a:t>BOUNDARY OBJECTS</a:t>
            </a:r>
            <a:endParaRPr lang="en-US" sz="3200" b="1" dirty="0">
              <a:latin typeface="Gill Sans MT"/>
              <a:cs typeface="Gill Sans MT"/>
            </a:endParaRPr>
          </a:p>
        </p:txBody>
      </p:sp>
      <p:sp>
        <p:nvSpPr>
          <p:cNvPr id="4" name="Rectangle 3"/>
          <p:cNvSpPr/>
          <p:nvPr/>
        </p:nvSpPr>
        <p:spPr>
          <a:xfrm>
            <a:off x="-10764" y="1372176"/>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7" name="TextBox 6"/>
          <p:cNvSpPr txBox="1"/>
          <p:nvPr/>
        </p:nvSpPr>
        <p:spPr>
          <a:xfrm>
            <a:off x="393224" y="1797234"/>
            <a:ext cx="8462140" cy="4893647"/>
          </a:xfrm>
          <a:prstGeom prst="rect">
            <a:avLst/>
          </a:prstGeom>
          <a:noFill/>
        </p:spPr>
        <p:txBody>
          <a:bodyPr wrap="square" rtlCol="0">
            <a:spAutoFit/>
          </a:bodyPr>
          <a:lstStyle/>
          <a:p>
            <a:r>
              <a:rPr lang="en-US" sz="2400" dirty="0" smtClean="0">
                <a:latin typeface="Gill Sans MT"/>
                <a:cs typeface="Gill Sans MT"/>
              </a:rPr>
              <a:t>In WSSI, we try to bring disparate stakeholders together to do science and make software and this requires us to rally around boundary objects… such as data sets, journal articles, meeting schedules, strategic plans, vision statements, white papers, and software. </a:t>
            </a:r>
          </a:p>
          <a:p>
            <a:endParaRPr lang="en-US" sz="2400" dirty="0">
              <a:latin typeface="Gill Sans MT"/>
              <a:cs typeface="Gill Sans MT"/>
            </a:endParaRPr>
          </a:p>
          <a:p>
            <a:r>
              <a:rPr lang="en-US" sz="2400" dirty="0" smtClean="0">
                <a:latin typeface="Gill Sans MT"/>
                <a:cs typeface="Gill Sans MT"/>
              </a:rPr>
              <a:t>Remember the first week, when we talked about sharing expertise, thinking differences, and facilitating group discussions? Well boundary objects help us establish mutual understanding.</a:t>
            </a:r>
          </a:p>
          <a:p>
            <a:endParaRPr lang="en-US" sz="2400" dirty="0">
              <a:latin typeface="Gill Sans MT"/>
              <a:cs typeface="Gill Sans MT"/>
            </a:endParaRPr>
          </a:p>
          <a:p>
            <a:r>
              <a:rPr lang="en-US" sz="2400" dirty="0" smtClean="0">
                <a:latin typeface="Gill Sans MT"/>
                <a:cs typeface="Gill Sans MT"/>
              </a:rPr>
              <a:t>And we have an approach to co-development of research and software that harnesses the power of boundary objects, and we’d like to share it with you…</a:t>
            </a:r>
          </a:p>
        </p:txBody>
      </p:sp>
    </p:spTree>
    <p:extLst>
      <p:ext uri="{BB962C8B-B14F-4D97-AF65-F5344CB8AC3E}">
        <p14:creationId xmlns:p14="http://schemas.microsoft.com/office/powerpoint/2010/main" val="373602304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349" y="5088470"/>
            <a:ext cx="9154764" cy="1413934"/>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3" name="TextBox 2"/>
          <p:cNvSpPr txBox="1"/>
          <p:nvPr/>
        </p:nvSpPr>
        <p:spPr>
          <a:xfrm>
            <a:off x="423326" y="5088470"/>
            <a:ext cx="8288597" cy="1323439"/>
          </a:xfrm>
          <a:prstGeom prst="rect">
            <a:avLst/>
          </a:prstGeom>
          <a:noFill/>
        </p:spPr>
        <p:txBody>
          <a:bodyPr wrap="none" rtlCol="0">
            <a:spAutoFit/>
          </a:bodyPr>
          <a:lstStyle/>
          <a:p>
            <a:pPr algn="ctr"/>
            <a:r>
              <a:rPr lang="en-US" sz="4000" dirty="0" smtClean="0">
                <a:solidFill>
                  <a:srgbClr val="FFFFFF"/>
                </a:solidFill>
                <a:latin typeface="Gill Sans MT"/>
                <a:cs typeface="Gill Sans MT"/>
              </a:rPr>
              <a:t>Open Community Engagement Process</a:t>
            </a:r>
          </a:p>
          <a:p>
            <a:pPr algn="ctr"/>
            <a:r>
              <a:rPr lang="en-US" sz="4000" dirty="0" smtClean="0">
                <a:solidFill>
                  <a:srgbClr val="FFFFFF"/>
                </a:solidFill>
                <a:latin typeface="Gill Sans MT"/>
                <a:cs typeface="Gill Sans MT"/>
              </a:rPr>
              <a:t>(OCEP)</a:t>
            </a:r>
            <a:endParaRPr lang="en-US" sz="4000" dirty="0">
              <a:solidFill>
                <a:srgbClr val="FFFFFF"/>
              </a:solidFill>
              <a:latin typeface="Gill Sans MT"/>
              <a:cs typeface="Gill Sans MT"/>
            </a:endParaRPr>
          </a:p>
        </p:txBody>
      </p:sp>
      <p:sp>
        <p:nvSpPr>
          <p:cNvPr id="7" name="Rectangle 6"/>
          <p:cNvSpPr/>
          <p:nvPr/>
        </p:nvSpPr>
        <p:spPr>
          <a:xfrm>
            <a:off x="-10764" y="6502405"/>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pic>
        <p:nvPicPr>
          <p:cNvPr id="24" name="Picture 16" descr="PlainBlueInfinity2.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5471" y="648344"/>
            <a:ext cx="7286625" cy="3046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Rounded Rectangle 24"/>
          <p:cNvSpPr/>
          <p:nvPr/>
        </p:nvSpPr>
        <p:spPr>
          <a:xfrm>
            <a:off x="747708" y="134677"/>
            <a:ext cx="1207157" cy="988732"/>
          </a:xfrm>
          <a:prstGeom prst="roundRect">
            <a:avLst/>
          </a:prstGeom>
          <a:gradFill>
            <a:gsLst>
              <a:gs pos="0">
                <a:srgbClr val="F9FFB3"/>
              </a:gs>
              <a:gs pos="100000">
                <a:schemeClr val="bg1"/>
              </a:gs>
            </a:gsLst>
          </a:gradFill>
          <a:ln>
            <a:solidFill>
              <a:schemeClr val="accent6">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r>
              <a:rPr lang="en-US" sz="1400" b="1" dirty="0">
                <a:solidFill>
                  <a:srgbClr val="000000"/>
                </a:solidFill>
              </a:rPr>
              <a:t>1. Determine Community Priorities</a:t>
            </a:r>
            <a:endParaRPr lang="en-US" sz="1400" dirty="0">
              <a:solidFill>
                <a:srgbClr val="000000"/>
              </a:solidFill>
            </a:endParaRPr>
          </a:p>
        </p:txBody>
      </p:sp>
      <p:sp>
        <p:nvSpPr>
          <p:cNvPr id="26" name="Rounded Rectangle 25"/>
          <p:cNvSpPr/>
          <p:nvPr/>
        </p:nvSpPr>
        <p:spPr>
          <a:xfrm>
            <a:off x="5277905" y="2996412"/>
            <a:ext cx="1207156" cy="990189"/>
          </a:xfrm>
          <a:prstGeom prst="roundRect">
            <a:avLst/>
          </a:prstGeom>
          <a:gradFill>
            <a:gsLst>
              <a:gs pos="0">
                <a:srgbClr val="F9FFB3"/>
              </a:gs>
              <a:gs pos="100000">
                <a:schemeClr val="bg1"/>
              </a:gs>
            </a:gsLst>
          </a:gradFill>
          <a:ln>
            <a:solidFill>
              <a:schemeClr val="accent6">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normAutofit/>
          </a:bodyPr>
          <a:lstStyle/>
          <a:p>
            <a:pPr algn="ctr" fontAlgn="auto">
              <a:spcBef>
                <a:spcPts val="0"/>
              </a:spcBef>
              <a:spcAft>
                <a:spcPts val="0"/>
              </a:spcAft>
              <a:defRPr/>
            </a:pPr>
            <a:r>
              <a:rPr lang="en-US" sz="1400" b="1" dirty="0">
                <a:solidFill>
                  <a:srgbClr val="000000"/>
                </a:solidFill>
              </a:rPr>
              <a:t/>
            </a:r>
            <a:br>
              <a:rPr lang="en-US" sz="1400" b="1" dirty="0">
                <a:solidFill>
                  <a:srgbClr val="000000"/>
                </a:solidFill>
              </a:rPr>
            </a:br>
            <a:r>
              <a:rPr lang="en-US" sz="1400" b="1" dirty="0">
                <a:solidFill>
                  <a:srgbClr val="000000"/>
                </a:solidFill>
              </a:rPr>
              <a:t>3. Design</a:t>
            </a:r>
          </a:p>
          <a:p>
            <a:pPr algn="ctr" fontAlgn="auto">
              <a:spcBef>
                <a:spcPts val="0"/>
              </a:spcBef>
              <a:spcAft>
                <a:spcPts val="0"/>
              </a:spcAft>
              <a:defRPr/>
            </a:pPr>
            <a:endParaRPr lang="en-US" sz="1400" dirty="0">
              <a:solidFill>
                <a:srgbClr val="000000"/>
              </a:solidFill>
            </a:endParaRPr>
          </a:p>
        </p:txBody>
      </p:sp>
      <p:sp>
        <p:nvSpPr>
          <p:cNvPr id="27" name="Rounded Rectangle 26"/>
          <p:cNvSpPr/>
          <p:nvPr/>
        </p:nvSpPr>
        <p:spPr>
          <a:xfrm>
            <a:off x="7668966" y="1726164"/>
            <a:ext cx="1207156" cy="990189"/>
          </a:xfrm>
          <a:prstGeom prst="roundRect">
            <a:avLst/>
          </a:prstGeom>
          <a:gradFill>
            <a:gsLst>
              <a:gs pos="0">
                <a:srgbClr val="F9FFB3"/>
              </a:gs>
              <a:gs pos="100000">
                <a:schemeClr val="bg1"/>
              </a:gs>
            </a:gsLst>
          </a:gradFill>
          <a:ln>
            <a:solidFill>
              <a:schemeClr val="accent6">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400" b="1" dirty="0">
              <a:solidFill>
                <a:srgbClr val="000000"/>
              </a:solidFill>
            </a:endParaRPr>
          </a:p>
          <a:p>
            <a:pPr algn="ctr" fontAlgn="auto">
              <a:spcBef>
                <a:spcPts val="0"/>
              </a:spcBef>
              <a:spcAft>
                <a:spcPts val="0"/>
              </a:spcAft>
              <a:defRPr/>
            </a:pPr>
            <a:r>
              <a:rPr lang="en-US" sz="1400" b="1" dirty="0">
                <a:solidFill>
                  <a:srgbClr val="000000"/>
                </a:solidFill>
              </a:rPr>
              <a:t>4. Implement</a:t>
            </a:r>
            <a:endParaRPr lang="en-US" sz="1400" dirty="0">
              <a:solidFill>
                <a:srgbClr val="000000"/>
              </a:solidFill>
            </a:endParaRPr>
          </a:p>
          <a:p>
            <a:pPr algn="ctr" fontAlgn="auto">
              <a:spcBef>
                <a:spcPts val="0"/>
              </a:spcBef>
              <a:spcAft>
                <a:spcPts val="0"/>
              </a:spcAft>
              <a:defRPr/>
            </a:pPr>
            <a:endParaRPr lang="en-US" sz="1400" dirty="0">
              <a:solidFill>
                <a:srgbClr val="000000"/>
              </a:solidFill>
            </a:endParaRPr>
          </a:p>
        </p:txBody>
      </p:sp>
      <p:sp>
        <p:nvSpPr>
          <p:cNvPr id="28" name="Rounded Rectangle 27"/>
          <p:cNvSpPr/>
          <p:nvPr/>
        </p:nvSpPr>
        <p:spPr>
          <a:xfrm>
            <a:off x="5775290" y="119990"/>
            <a:ext cx="1288702" cy="990189"/>
          </a:xfrm>
          <a:prstGeom prst="roundRect">
            <a:avLst/>
          </a:prstGeom>
          <a:gradFill>
            <a:gsLst>
              <a:gs pos="0">
                <a:srgbClr val="F9FFB3"/>
              </a:gs>
              <a:gs pos="100000">
                <a:schemeClr val="bg1"/>
              </a:gs>
            </a:gsLst>
          </a:gradFill>
          <a:ln>
            <a:solidFill>
              <a:schemeClr val="accent6">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400" b="1" dirty="0">
              <a:solidFill>
                <a:srgbClr val="000000"/>
              </a:solidFill>
            </a:endParaRPr>
          </a:p>
          <a:p>
            <a:pPr algn="ctr" fontAlgn="auto">
              <a:spcBef>
                <a:spcPts val="0"/>
              </a:spcBef>
              <a:spcAft>
                <a:spcPts val="0"/>
              </a:spcAft>
              <a:defRPr/>
            </a:pPr>
            <a:r>
              <a:rPr lang="en-US" sz="1400" b="1" dirty="0">
                <a:solidFill>
                  <a:srgbClr val="000000"/>
                </a:solidFill>
              </a:rPr>
              <a:t>5.Investigate and Refine</a:t>
            </a:r>
            <a:br>
              <a:rPr lang="en-US" sz="1400" b="1" dirty="0">
                <a:solidFill>
                  <a:srgbClr val="000000"/>
                </a:solidFill>
              </a:rPr>
            </a:br>
            <a:endParaRPr lang="en-US" sz="1400" dirty="0">
              <a:solidFill>
                <a:srgbClr val="000000"/>
              </a:solidFill>
            </a:endParaRPr>
          </a:p>
        </p:txBody>
      </p:sp>
      <p:sp>
        <p:nvSpPr>
          <p:cNvPr id="29" name="Rounded Rectangle 28"/>
          <p:cNvSpPr/>
          <p:nvPr/>
        </p:nvSpPr>
        <p:spPr>
          <a:xfrm>
            <a:off x="2963858" y="2996412"/>
            <a:ext cx="1207157" cy="988732"/>
          </a:xfrm>
          <a:prstGeom prst="roundRect">
            <a:avLst/>
          </a:prstGeom>
          <a:gradFill>
            <a:gsLst>
              <a:gs pos="0">
                <a:srgbClr val="F9FFB3"/>
              </a:gs>
              <a:gs pos="100000">
                <a:schemeClr val="bg1"/>
              </a:gs>
            </a:gsLst>
          </a:gradFill>
          <a:ln>
            <a:solidFill>
              <a:schemeClr val="accent6">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r>
              <a:rPr lang="en-US" sz="1400" b="1" dirty="0">
                <a:solidFill>
                  <a:srgbClr val="000000"/>
                </a:solidFill>
              </a:rPr>
              <a:t>6. Publish</a:t>
            </a:r>
            <a:endParaRPr lang="en-US" sz="1400" dirty="0">
              <a:solidFill>
                <a:srgbClr val="000000"/>
              </a:solidFill>
            </a:endParaRPr>
          </a:p>
        </p:txBody>
      </p:sp>
      <p:sp>
        <p:nvSpPr>
          <p:cNvPr id="30" name="Rounded Rectangle 29"/>
          <p:cNvSpPr/>
          <p:nvPr/>
        </p:nvSpPr>
        <p:spPr>
          <a:xfrm>
            <a:off x="747708" y="2801149"/>
            <a:ext cx="1207157" cy="988733"/>
          </a:xfrm>
          <a:prstGeom prst="roundRect">
            <a:avLst/>
          </a:prstGeom>
          <a:gradFill>
            <a:gsLst>
              <a:gs pos="0">
                <a:srgbClr val="F9FFB3"/>
              </a:gs>
              <a:gs pos="100000">
                <a:schemeClr val="bg1"/>
              </a:gs>
            </a:gsLst>
          </a:gradFill>
          <a:ln>
            <a:solidFill>
              <a:schemeClr val="accent6">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400" b="1" dirty="0">
              <a:solidFill>
                <a:srgbClr val="000000"/>
              </a:solidFill>
            </a:endParaRPr>
          </a:p>
          <a:p>
            <a:pPr algn="ctr" fontAlgn="auto">
              <a:spcBef>
                <a:spcPts val="0"/>
              </a:spcBef>
              <a:spcAft>
                <a:spcPts val="0"/>
              </a:spcAft>
              <a:defRPr/>
            </a:pPr>
            <a:r>
              <a:rPr lang="en-US" sz="1400" b="1" dirty="0">
                <a:solidFill>
                  <a:srgbClr val="000000"/>
                </a:solidFill>
              </a:rPr>
              <a:t>7. Test and Refine</a:t>
            </a:r>
            <a:br>
              <a:rPr lang="en-US" sz="1400" b="1" dirty="0">
                <a:solidFill>
                  <a:srgbClr val="000000"/>
                </a:solidFill>
              </a:rPr>
            </a:br>
            <a:endParaRPr lang="en-US" sz="1400" dirty="0">
              <a:solidFill>
                <a:srgbClr val="000000"/>
              </a:solidFill>
            </a:endParaRPr>
          </a:p>
        </p:txBody>
      </p:sp>
      <p:sp>
        <p:nvSpPr>
          <p:cNvPr id="31" name="Right Arrow 30"/>
          <p:cNvSpPr/>
          <p:nvPr/>
        </p:nvSpPr>
        <p:spPr>
          <a:xfrm rot="1064796">
            <a:off x="2274688" y="838820"/>
            <a:ext cx="474708" cy="203862"/>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2" name="Right Arrow 31"/>
          <p:cNvSpPr/>
          <p:nvPr/>
        </p:nvSpPr>
        <p:spPr>
          <a:xfrm rot="2458881">
            <a:off x="3435645" y="2089919"/>
            <a:ext cx="1699339" cy="203862"/>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3" name="Right Arrow 32"/>
          <p:cNvSpPr/>
          <p:nvPr/>
        </p:nvSpPr>
        <p:spPr>
          <a:xfrm rot="18935530">
            <a:off x="6468423" y="2866306"/>
            <a:ext cx="1191139" cy="176196"/>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4" name="Right Arrow 33"/>
          <p:cNvSpPr/>
          <p:nvPr/>
        </p:nvSpPr>
        <p:spPr>
          <a:xfrm rot="8282398">
            <a:off x="3328402" y="1822192"/>
            <a:ext cx="2471104" cy="203862"/>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5" name="Right Arrow 34"/>
          <p:cNvSpPr/>
          <p:nvPr/>
        </p:nvSpPr>
        <p:spPr>
          <a:xfrm rot="10800000">
            <a:off x="2203446" y="3235182"/>
            <a:ext cx="474708" cy="203862"/>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6" name="Right Arrow 35"/>
          <p:cNvSpPr/>
          <p:nvPr/>
        </p:nvSpPr>
        <p:spPr>
          <a:xfrm rot="16200000">
            <a:off x="542861" y="1856842"/>
            <a:ext cx="1198418" cy="203862"/>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7" name="TextBox 15"/>
          <p:cNvSpPr txBox="1">
            <a:spLocks noChangeArrowheads="1"/>
          </p:cNvSpPr>
          <p:nvPr/>
        </p:nvSpPr>
        <p:spPr bwMode="auto">
          <a:xfrm>
            <a:off x="1783338" y="1932569"/>
            <a:ext cx="1349860" cy="46166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Geneva" charset="0"/>
                <a:cs typeface="Geneva" charset="0"/>
              </a:defRPr>
            </a:lvl1pPr>
            <a:lvl2pPr marL="742950" indent="-285750">
              <a:defRPr>
                <a:solidFill>
                  <a:schemeClr val="tx1"/>
                </a:solidFill>
                <a:latin typeface="Calibri" charset="0"/>
                <a:ea typeface="Geneva" charset="0"/>
              </a:defRPr>
            </a:lvl2pPr>
            <a:lvl3pPr marL="1143000" indent="-228600">
              <a:defRPr>
                <a:solidFill>
                  <a:schemeClr val="tx1"/>
                </a:solidFill>
                <a:latin typeface="Calibri" charset="0"/>
                <a:ea typeface="Geneva" charset="0"/>
              </a:defRPr>
            </a:lvl3pPr>
            <a:lvl4pPr marL="1600200" indent="-228600">
              <a:defRPr>
                <a:solidFill>
                  <a:schemeClr val="tx1"/>
                </a:solidFill>
                <a:latin typeface="Calibri" charset="0"/>
                <a:ea typeface="Geneva" charset="0"/>
              </a:defRPr>
            </a:lvl4pPr>
            <a:lvl5pPr marL="2057400" indent="-228600">
              <a:defRPr>
                <a:solidFill>
                  <a:schemeClr val="tx1"/>
                </a:solidFill>
                <a:latin typeface="Calibri" charset="0"/>
                <a:ea typeface="Geneva" charset="0"/>
              </a:defRPr>
            </a:lvl5pPr>
            <a:lvl6pPr marL="2514600" indent="-228600" fontAlgn="base">
              <a:spcBef>
                <a:spcPct val="0"/>
              </a:spcBef>
              <a:spcAft>
                <a:spcPct val="0"/>
              </a:spcAft>
              <a:defRPr>
                <a:solidFill>
                  <a:schemeClr val="tx1"/>
                </a:solidFill>
                <a:latin typeface="Calibri" charset="0"/>
                <a:ea typeface="Geneva" charset="0"/>
              </a:defRPr>
            </a:lvl6pPr>
            <a:lvl7pPr marL="2971800" indent="-228600" fontAlgn="base">
              <a:spcBef>
                <a:spcPct val="0"/>
              </a:spcBef>
              <a:spcAft>
                <a:spcPct val="0"/>
              </a:spcAft>
              <a:defRPr>
                <a:solidFill>
                  <a:schemeClr val="tx1"/>
                </a:solidFill>
                <a:latin typeface="Calibri" charset="0"/>
                <a:ea typeface="Geneva" charset="0"/>
              </a:defRPr>
            </a:lvl7pPr>
            <a:lvl8pPr marL="3429000" indent="-228600" fontAlgn="base">
              <a:spcBef>
                <a:spcPct val="0"/>
              </a:spcBef>
              <a:spcAft>
                <a:spcPct val="0"/>
              </a:spcAft>
              <a:defRPr>
                <a:solidFill>
                  <a:schemeClr val="tx1"/>
                </a:solidFill>
                <a:latin typeface="Calibri" charset="0"/>
                <a:ea typeface="Geneva" charset="0"/>
              </a:defRPr>
            </a:lvl8pPr>
            <a:lvl9pPr marL="3886200" indent="-228600" fontAlgn="base">
              <a:spcBef>
                <a:spcPct val="0"/>
              </a:spcBef>
              <a:spcAft>
                <a:spcPct val="0"/>
              </a:spcAft>
              <a:defRPr>
                <a:solidFill>
                  <a:schemeClr val="tx1"/>
                </a:solidFill>
                <a:latin typeface="Calibri" charset="0"/>
                <a:ea typeface="Geneva" charset="0"/>
              </a:defRPr>
            </a:lvl9pPr>
          </a:lstStyle>
          <a:p>
            <a:r>
              <a:rPr lang="en-US" sz="2400" dirty="0"/>
              <a:t>Amplify</a:t>
            </a:r>
          </a:p>
        </p:txBody>
      </p:sp>
      <p:sp>
        <p:nvSpPr>
          <p:cNvPr id="38" name="Rounded Rectangle 37"/>
          <p:cNvSpPr/>
          <p:nvPr/>
        </p:nvSpPr>
        <p:spPr>
          <a:xfrm>
            <a:off x="2973452" y="276956"/>
            <a:ext cx="1207157" cy="988733"/>
          </a:xfrm>
          <a:prstGeom prst="roundRect">
            <a:avLst/>
          </a:prstGeom>
          <a:gradFill>
            <a:gsLst>
              <a:gs pos="0">
                <a:srgbClr val="F9FFB3"/>
              </a:gs>
              <a:gs pos="100000">
                <a:schemeClr val="bg1"/>
              </a:gs>
            </a:gsLst>
          </a:gradFill>
          <a:ln>
            <a:solidFill>
              <a:schemeClr val="accent6">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r>
              <a:rPr lang="en-US" sz="1400" b="1" dirty="0" smtClean="0">
                <a:solidFill>
                  <a:srgbClr val="000000"/>
                </a:solidFill>
              </a:rPr>
              <a:t>2. Identify Barriers and Potential Solutions</a:t>
            </a:r>
            <a:endParaRPr lang="en-US" sz="1400" dirty="0">
              <a:solidFill>
                <a:srgbClr val="000000"/>
              </a:solidFill>
            </a:endParaRPr>
          </a:p>
        </p:txBody>
      </p:sp>
      <p:sp>
        <p:nvSpPr>
          <p:cNvPr id="39" name="Right Arrow 38"/>
          <p:cNvSpPr/>
          <p:nvPr/>
        </p:nvSpPr>
        <p:spPr>
          <a:xfrm rot="13565409">
            <a:off x="7048308" y="1304591"/>
            <a:ext cx="636342" cy="227161"/>
          </a:xfrm>
          <a:prstGeom prst="rightArrow">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0" name="TextBox 15"/>
          <p:cNvSpPr txBox="1">
            <a:spLocks noChangeArrowheads="1"/>
          </p:cNvSpPr>
          <p:nvPr/>
        </p:nvSpPr>
        <p:spPr bwMode="auto">
          <a:xfrm>
            <a:off x="5603150" y="1929865"/>
            <a:ext cx="1217085" cy="46166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Geneva" charset="0"/>
                <a:cs typeface="Geneva" charset="0"/>
              </a:defRPr>
            </a:lvl1pPr>
            <a:lvl2pPr marL="742950" indent="-285750">
              <a:defRPr>
                <a:solidFill>
                  <a:schemeClr val="tx1"/>
                </a:solidFill>
                <a:latin typeface="Calibri" charset="0"/>
                <a:ea typeface="Geneva" charset="0"/>
              </a:defRPr>
            </a:lvl2pPr>
            <a:lvl3pPr marL="1143000" indent="-228600">
              <a:defRPr>
                <a:solidFill>
                  <a:schemeClr val="tx1"/>
                </a:solidFill>
                <a:latin typeface="Calibri" charset="0"/>
                <a:ea typeface="Geneva" charset="0"/>
              </a:defRPr>
            </a:lvl3pPr>
            <a:lvl4pPr marL="1600200" indent="-228600">
              <a:defRPr>
                <a:solidFill>
                  <a:schemeClr val="tx1"/>
                </a:solidFill>
                <a:latin typeface="Calibri" charset="0"/>
                <a:ea typeface="Geneva" charset="0"/>
              </a:defRPr>
            </a:lvl4pPr>
            <a:lvl5pPr marL="2057400" indent="-228600">
              <a:defRPr>
                <a:solidFill>
                  <a:schemeClr val="tx1"/>
                </a:solidFill>
                <a:latin typeface="Calibri" charset="0"/>
                <a:ea typeface="Geneva" charset="0"/>
              </a:defRPr>
            </a:lvl5pPr>
            <a:lvl6pPr marL="2514600" indent="-228600" fontAlgn="base">
              <a:spcBef>
                <a:spcPct val="0"/>
              </a:spcBef>
              <a:spcAft>
                <a:spcPct val="0"/>
              </a:spcAft>
              <a:defRPr>
                <a:solidFill>
                  <a:schemeClr val="tx1"/>
                </a:solidFill>
                <a:latin typeface="Calibri" charset="0"/>
                <a:ea typeface="Geneva" charset="0"/>
              </a:defRPr>
            </a:lvl6pPr>
            <a:lvl7pPr marL="2971800" indent="-228600" fontAlgn="base">
              <a:spcBef>
                <a:spcPct val="0"/>
              </a:spcBef>
              <a:spcAft>
                <a:spcPct val="0"/>
              </a:spcAft>
              <a:defRPr>
                <a:solidFill>
                  <a:schemeClr val="tx1"/>
                </a:solidFill>
                <a:latin typeface="Calibri" charset="0"/>
                <a:ea typeface="Geneva" charset="0"/>
              </a:defRPr>
            </a:lvl7pPr>
            <a:lvl8pPr marL="3429000" indent="-228600" fontAlgn="base">
              <a:spcBef>
                <a:spcPct val="0"/>
              </a:spcBef>
              <a:spcAft>
                <a:spcPct val="0"/>
              </a:spcAft>
              <a:defRPr>
                <a:solidFill>
                  <a:schemeClr val="tx1"/>
                </a:solidFill>
                <a:latin typeface="Calibri" charset="0"/>
                <a:ea typeface="Geneva" charset="0"/>
              </a:defRPr>
            </a:lvl8pPr>
            <a:lvl9pPr marL="3886200" indent="-228600" fontAlgn="base">
              <a:spcBef>
                <a:spcPct val="0"/>
              </a:spcBef>
              <a:spcAft>
                <a:spcPct val="0"/>
              </a:spcAft>
              <a:defRPr>
                <a:solidFill>
                  <a:schemeClr val="tx1"/>
                </a:solidFill>
                <a:latin typeface="Calibri" charset="0"/>
                <a:ea typeface="Geneva" charset="0"/>
              </a:defRPr>
            </a:lvl9pPr>
          </a:lstStyle>
          <a:p>
            <a:r>
              <a:rPr lang="en-US" sz="2400" dirty="0"/>
              <a:t>Develop</a:t>
            </a:r>
          </a:p>
        </p:txBody>
      </p:sp>
      <p:pic>
        <p:nvPicPr>
          <p:cNvPr id="23" name="Picture 17" descr="OCEPLegend.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49560" y="3599924"/>
            <a:ext cx="2012950" cy="1370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8047250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
            <a:ext cx="1258455" cy="6858000"/>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4" name="Rectangle 3"/>
          <p:cNvSpPr/>
          <p:nvPr/>
        </p:nvSpPr>
        <p:spPr>
          <a:xfrm rot="5400000">
            <a:off x="-2361807" y="3334903"/>
            <a:ext cx="7088128"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5" name="TextBox 4"/>
          <p:cNvSpPr txBox="1"/>
          <p:nvPr/>
        </p:nvSpPr>
        <p:spPr>
          <a:xfrm rot="16200000">
            <a:off x="-1864004" y="2771844"/>
            <a:ext cx="4855717" cy="830997"/>
          </a:xfrm>
          <a:prstGeom prst="rect">
            <a:avLst/>
          </a:prstGeom>
          <a:noFill/>
        </p:spPr>
        <p:txBody>
          <a:bodyPr wrap="none" rtlCol="0">
            <a:spAutoFit/>
          </a:bodyPr>
          <a:lstStyle/>
          <a:p>
            <a:r>
              <a:rPr lang="en-US" sz="4800" b="1" dirty="0" smtClean="0">
                <a:latin typeface="Gill Sans MT"/>
                <a:cs typeface="Gill Sans MT"/>
              </a:rPr>
              <a:t>CASE STUDIES</a:t>
            </a:r>
            <a:endParaRPr lang="en-US" sz="4800" b="1" dirty="0">
              <a:latin typeface="Gill Sans MT"/>
              <a:cs typeface="Gill Sans MT"/>
            </a:endParaRPr>
          </a:p>
        </p:txBody>
      </p:sp>
      <p:sp>
        <p:nvSpPr>
          <p:cNvPr id="10" name="TextBox 9"/>
          <p:cNvSpPr txBox="1"/>
          <p:nvPr/>
        </p:nvSpPr>
        <p:spPr>
          <a:xfrm>
            <a:off x="1550460" y="490298"/>
            <a:ext cx="2559721" cy="954107"/>
          </a:xfrm>
          <a:prstGeom prst="rect">
            <a:avLst/>
          </a:prstGeom>
          <a:noFill/>
        </p:spPr>
        <p:txBody>
          <a:bodyPr wrap="square" rtlCol="0">
            <a:spAutoFit/>
          </a:bodyPr>
          <a:lstStyle/>
          <a:p>
            <a:r>
              <a:rPr lang="en-US" sz="2800" dirty="0" err="1" smtClean="0">
                <a:solidFill>
                  <a:srgbClr val="2A81C4"/>
                </a:solidFill>
                <a:latin typeface="Gill Sans MT"/>
                <a:cs typeface="Gill Sans MT"/>
              </a:rPr>
              <a:t>RHESSys</a:t>
            </a:r>
            <a:endParaRPr lang="en-US" sz="2800" dirty="0">
              <a:solidFill>
                <a:srgbClr val="2A81C4"/>
              </a:solidFill>
              <a:latin typeface="Gill Sans MT"/>
              <a:cs typeface="Gill Sans MT"/>
            </a:endParaRPr>
          </a:p>
          <a:p>
            <a:endParaRPr lang="en-US" sz="2800" dirty="0">
              <a:solidFill>
                <a:srgbClr val="2A81C4"/>
              </a:solidFill>
              <a:latin typeface="Gill Sans MT"/>
              <a:cs typeface="Gill Sans MT"/>
            </a:endParaRPr>
          </a:p>
        </p:txBody>
      </p:sp>
      <p:sp>
        <p:nvSpPr>
          <p:cNvPr id="11" name="TextBox 10"/>
          <p:cNvSpPr txBox="1"/>
          <p:nvPr/>
        </p:nvSpPr>
        <p:spPr>
          <a:xfrm>
            <a:off x="1550460" y="4071686"/>
            <a:ext cx="2559721" cy="954107"/>
          </a:xfrm>
          <a:prstGeom prst="rect">
            <a:avLst/>
          </a:prstGeom>
          <a:noFill/>
        </p:spPr>
        <p:txBody>
          <a:bodyPr wrap="square" rtlCol="0">
            <a:spAutoFit/>
          </a:bodyPr>
          <a:lstStyle/>
          <a:p>
            <a:r>
              <a:rPr lang="en-US" sz="2800" dirty="0" smtClean="0">
                <a:solidFill>
                  <a:srgbClr val="2A81C4"/>
                </a:solidFill>
                <a:latin typeface="Gill Sans MT"/>
                <a:cs typeface="Gill Sans MT"/>
              </a:rPr>
              <a:t>GI Venture</a:t>
            </a:r>
            <a:endParaRPr lang="en-US" sz="2800" dirty="0">
              <a:solidFill>
                <a:srgbClr val="2A81C4"/>
              </a:solidFill>
              <a:latin typeface="Gill Sans MT"/>
              <a:cs typeface="Gill Sans MT"/>
            </a:endParaRPr>
          </a:p>
          <a:p>
            <a:endParaRPr lang="en-US" sz="2800" dirty="0">
              <a:solidFill>
                <a:srgbClr val="2A81C4"/>
              </a:solidFill>
              <a:latin typeface="Gill Sans MT"/>
              <a:cs typeface="Gill Sans MT"/>
            </a:endParaRPr>
          </a:p>
        </p:txBody>
      </p:sp>
      <p:sp>
        <p:nvSpPr>
          <p:cNvPr id="12" name="TextBox 11"/>
          <p:cNvSpPr txBox="1"/>
          <p:nvPr/>
        </p:nvSpPr>
        <p:spPr>
          <a:xfrm>
            <a:off x="1677454" y="1091438"/>
            <a:ext cx="7062449" cy="2677656"/>
          </a:xfrm>
          <a:prstGeom prst="rect">
            <a:avLst/>
          </a:prstGeom>
          <a:noFill/>
        </p:spPr>
        <p:txBody>
          <a:bodyPr wrap="square" rtlCol="0">
            <a:spAutoFit/>
          </a:bodyPr>
          <a:lstStyle/>
          <a:p>
            <a:pPr marL="457200" indent="-457200">
              <a:buFont typeface="Arial"/>
              <a:buChar char="•"/>
            </a:pPr>
            <a:r>
              <a:rPr lang="en-US" sz="2800" dirty="0" smtClean="0">
                <a:latin typeface="Gill Sans MT"/>
                <a:cs typeface="Gill Sans MT"/>
              </a:rPr>
              <a:t>A prototypical traversal of steps 1 - 5. </a:t>
            </a:r>
            <a:endParaRPr lang="en-US" sz="2800" dirty="0">
              <a:latin typeface="Gill Sans MT"/>
              <a:cs typeface="Gill Sans MT"/>
            </a:endParaRPr>
          </a:p>
          <a:p>
            <a:pPr marL="457200" indent="-457200">
              <a:buFont typeface="Arial"/>
              <a:buChar char="•"/>
            </a:pPr>
            <a:r>
              <a:rPr lang="en-US" sz="2800" dirty="0" smtClean="0">
                <a:latin typeface="Gill Sans MT"/>
                <a:cs typeface="Gill Sans MT"/>
              </a:rPr>
              <a:t>Two iterations of the Implement step—two </a:t>
            </a:r>
            <a:r>
              <a:rPr lang="en-US" sz="2800" dirty="0" err="1" smtClean="0">
                <a:latin typeface="Gill Sans MT"/>
                <a:cs typeface="Gill Sans MT"/>
              </a:rPr>
              <a:t>hackathons</a:t>
            </a:r>
            <a:r>
              <a:rPr lang="en-US" sz="2800" dirty="0" smtClean="0">
                <a:latin typeface="Gill Sans MT"/>
                <a:cs typeface="Gill Sans MT"/>
              </a:rPr>
              <a:t>.</a:t>
            </a:r>
          </a:p>
          <a:p>
            <a:pPr marL="457200" indent="-457200">
              <a:buFont typeface="Arial"/>
              <a:buChar char="•"/>
            </a:pPr>
            <a:r>
              <a:rPr lang="en-US" sz="2800" dirty="0" err="1" smtClean="0">
                <a:latin typeface="Gill Sans MT"/>
                <a:cs typeface="Gill Sans MT"/>
              </a:rPr>
              <a:t>RHESSys</a:t>
            </a:r>
            <a:r>
              <a:rPr lang="en-US" sz="2800" dirty="0" smtClean="0">
                <a:latin typeface="Gill Sans MT"/>
                <a:cs typeface="Gill Sans MT"/>
              </a:rPr>
              <a:t> code has been enhanced, calculation time of the CF9 functionality has been reduced!</a:t>
            </a:r>
            <a:endParaRPr lang="en-US" sz="2800" dirty="0">
              <a:latin typeface="Gill Sans MT"/>
              <a:cs typeface="Gill Sans MT"/>
            </a:endParaRPr>
          </a:p>
        </p:txBody>
      </p:sp>
      <p:sp>
        <p:nvSpPr>
          <p:cNvPr id="13" name="TextBox 12"/>
          <p:cNvSpPr txBox="1"/>
          <p:nvPr/>
        </p:nvSpPr>
        <p:spPr>
          <a:xfrm>
            <a:off x="1677454" y="4672827"/>
            <a:ext cx="7062449" cy="1384995"/>
          </a:xfrm>
          <a:prstGeom prst="rect">
            <a:avLst/>
          </a:prstGeom>
          <a:noFill/>
        </p:spPr>
        <p:txBody>
          <a:bodyPr wrap="square" rtlCol="0">
            <a:spAutoFit/>
          </a:bodyPr>
          <a:lstStyle/>
          <a:p>
            <a:pPr marL="457200" indent="-457200">
              <a:buFont typeface="Arial"/>
              <a:buChar char="•"/>
            </a:pPr>
            <a:r>
              <a:rPr lang="en-US" sz="2800" dirty="0" smtClean="0">
                <a:latin typeface="Gill Sans MT"/>
                <a:cs typeface="Gill Sans MT"/>
              </a:rPr>
              <a:t>Plans to traverse all steps within OCEP.</a:t>
            </a:r>
            <a:endParaRPr lang="en-US" sz="2800" dirty="0">
              <a:latin typeface="Gill Sans MT"/>
              <a:cs typeface="Gill Sans MT"/>
            </a:endParaRPr>
          </a:p>
          <a:p>
            <a:pPr marL="457200" indent="-457200">
              <a:buFont typeface="Arial"/>
              <a:buChar char="•"/>
            </a:pPr>
            <a:r>
              <a:rPr lang="en-US" sz="2800" dirty="0" smtClean="0">
                <a:latin typeface="Gill Sans MT"/>
                <a:cs typeface="Gill Sans MT"/>
              </a:rPr>
              <a:t>Currently on working on step 4 (Implement) and step 6 (Publish)</a:t>
            </a:r>
          </a:p>
        </p:txBody>
      </p:sp>
    </p:spTree>
    <p:extLst>
      <p:ext uri="{BB962C8B-B14F-4D97-AF65-F5344CB8AC3E}">
        <p14:creationId xmlns:p14="http://schemas.microsoft.com/office/powerpoint/2010/main" val="69537725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
            <a:ext cx="1258455" cy="6858000"/>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4" name="Rectangle 3"/>
          <p:cNvSpPr/>
          <p:nvPr/>
        </p:nvSpPr>
        <p:spPr>
          <a:xfrm rot="5400000">
            <a:off x="-2361807" y="3334903"/>
            <a:ext cx="7088128"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5" name="TextBox 4"/>
          <p:cNvSpPr txBox="1"/>
          <p:nvPr/>
        </p:nvSpPr>
        <p:spPr>
          <a:xfrm rot="16200000">
            <a:off x="-1561035" y="2771844"/>
            <a:ext cx="4249781" cy="830997"/>
          </a:xfrm>
          <a:prstGeom prst="rect">
            <a:avLst/>
          </a:prstGeom>
          <a:noFill/>
        </p:spPr>
        <p:txBody>
          <a:bodyPr wrap="none" rtlCol="0">
            <a:spAutoFit/>
          </a:bodyPr>
          <a:lstStyle/>
          <a:p>
            <a:r>
              <a:rPr lang="en-US" sz="4800" b="1" dirty="0" smtClean="0">
                <a:latin typeface="Gill Sans MT"/>
                <a:cs typeface="Gill Sans MT"/>
              </a:rPr>
              <a:t>GI  VENTURE</a:t>
            </a:r>
            <a:endParaRPr lang="en-US" sz="4800" b="1" dirty="0">
              <a:latin typeface="Gill Sans MT"/>
              <a:cs typeface="Gill Sans MT"/>
            </a:endParaRPr>
          </a:p>
        </p:txBody>
      </p:sp>
      <p:sp>
        <p:nvSpPr>
          <p:cNvPr id="10" name="TextBox 9"/>
          <p:cNvSpPr txBox="1"/>
          <p:nvPr/>
        </p:nvSpPr>
        <p:spPr>
          <a:xfrm>
            <a:off x="1550460" y="490298"/>
            <a:ext cx="3529540" cy="523220"/>
          </a:xfrm>
          <a:prstGeom prst="rect">
            <a:avLst/>
          </a:prstGeom>
          <a:noFill/>
        </p:spPr>
        <p:txBody>
          <a:bodyPr wrap="square" rtlCol="0">
            <a:spAutoFit/>
          </a:bodyPr>
          <a:lstStyle/>
          <a:p>
            <a:r>
              <a:rPr lang="en-US" sz="2800" dirty="0" smtClean="0">
                <a:solidFill>
                  <a:srgbClr val="2A81C4"/>
                </a:solidFill>
                <a:latin typeface="Gill Sans MT"/>
                <a:cs typeface="Gill Sans MT"/>
              </a:rPr>
              <a:t>Accomplishments</a:t>
            </a:r>
            <a:endParaRPr lang="en-US" sz="2800" dirty="0">
              <a:solidFill>
                <a:srgbClr val="2A81C4"/>
              </a:solidFill>
              <a:latin typeface="Gill Sans MT"/>
              <a:cs typeface="Gill Sans MT"/>
            </a:endParaRPr>
          </a:p>
        </p:txBody>
      </p:sp>
      <p:sp>
        <p:nvSpPr>
          <p:cNvPr id="3" name="TextBox 2"/>
          <p:cNvSpPr txBox="1"/>
          <p:nvPr/>
        </p:nvSpPr>
        <p:spPr>
          <a:xfrm>
            <a:off x="1550461" y="1182849"/>
            <a:ext cx="7271806" cy="5016758"/>
          </a:xfrm>
          <a:prstGeom prst="rect">
            <a:avLst/>
          </a:prstGeom>
          <a:noFill/>
        </p:spPr>
        <p:txBody>
          <a:bodyPr wrap="square" rtlCol="0">
            <a:spAutoFit/>
          </a:bodyPr>
          <a:lstStyle/>
          <a:p>
            <a:r>
              <a:rPr lang="en-US" sz="2000" dirty="0">
                <a:latin typeface="Gill Sans MT"/>
                <a:cs typeface="Gill Sans MT"/>
              </a:rPr>
              <a:t>We have been able to engage this group in:</a:t>
            </a:r>
          </a:p>
          <a:p>
            <a:pPr marL="171450" indent="-171450">
              <a:buFontTx/>
              <a:buChar char="-"/>
            </a:pPr>
            <a:r>
              <a:rPr lang="en-US" sz="2000" dirty="0">
                <a:latin typeface="Gill Sans MT"/>
                <a:cs typeface="Gill Sans MT"/>
              </a:rPr>
              <a:t>Determining priorities in the current landscape of GI research and </a:t>
            </a:r>
            <a:r>
              <a:rPr lang="en-US" sz="2000" dirty="0" smtClean="0">
                <a:latin typeface="Gill Sans MT"/>
                <a:cs typeface="Gill Sans MT"/>
              </a:rPr>
              <a:t>implementation,</a:t>
            </a:r>
            <a:endParaRPr lang="en-US" sz="2000" dirty="0">
              <a:latin typeface="Gill Sans MT"/>
              <a:cs typeface="Gill Sans MT"/>
            </a:endParaRPr>
          </a:p>
          <a:p>
            <a:pPr marL="171450" indent="-171450">
              <a:buFontTx/>
              <a:buChar char="-"/>
            </a:pPr>
            <a:r>
              <a:rPr lang="en-US" sz="2000" dirty="0">
                <a:latin typeface="Gill Sans MT"/>
                <a:cs typeface="Gill Sans MT"/>
              </a:rPr>
              <a:t>Finding common ground, sharing expertise and </a:t>
            </a:r>
            <a:r>
              <a:rPr lang="en-US" sz="2000" dirty="0" smtClean="0">
                <a:latin typeface="Gill Sans MT"/>
                <a:cs typeface="Gill Sans MT"/>
              </a:rPr>
              <a:t>knowledge,</a:t>
            </a:r>
            <a:endParaRPr lang="en-US" sz="2000" dirty="0">
              <a:latin typeface="Gill Sans MT"/>
              <a:cs typeface="Gill Sans MT"/>
            </a:endParaRPr>
          </a:p>
          <a:p>
            <a:pPr marL="171450" indent="-171450">
              <a:buFontTx/>
              <a:buChar char="-"/>
            </a:pPr>
            <a:r>
              <a:rPr lang="en-US" sz="2000" dirty="0">
                <a:latin typeface="Gill Sans MT"/>
                <a:cs typeface="Gill Sans MT"/>
              </a:rPr>
              <a:t>Creating a set of research questions that we, as a group, will </a:t>
            </a:r>
            <a:r>
              <a:rPr lang="en-US" sz="2000" dirty="0" smtClean="0">
                <a:latin typeface="Gill Sans MT"/>
                <a:cs typeface="Gill Sans MT"/>
              </a:rPr>
              <a:t>pursue,</a:t>
            </a:r>
            <a:endParaRPr lang="en-US" sz="2000" dirty="0">
              <a:latin typeface="Gill Sans MT"/>
              <a:cs typeface="Gill Sans MT"/>
            </a:endParaRPr>
          </a:p>
          <a:p>
            <a:pPr marL="171450" indent="-171450">
              <a:buFontTx/>
              <a:buChar char="-"/>
            </a:pPr>
            <a:r>
              <a:rPr lang="en-US" sz="2000" b="1" dirty="0">
                <a:latin typeface="Gill Sans MT"/>
                <a:cs typeface="Gill Sans MT"/>
              </a:rPr>
              <a:t>And most importantly, we have been able to engage scientists in generating software requirements in the form of personas and scenarios. Spend time discussing personas and scenarios, particularly how they are palatable ways for scientists to write requirements (they are non-threatening, writing in plan English, and do not require coding skills). </a:t>
            </a:r>
            <a:endParaRPr lang="en-US" sz="2000" b="1" dirty="0" smtClean="0">
              <a:latin typeface="Gill Sans MT"/>
              <a:cs typeface="Gill Sans MT"/>
            </a:endParaRPr>
          </a:p>
          <a:p>
            <a:pPr marL="171450" indent="-171450">
              <a:buFontTx/>
              <a:buChar char="-"/>
            </a:pPr>
            <a:r>
              <a:rPr lang="en-US" sz="2000" dirty="0" smtClean="0">
                <a:latin typeface="Gill Sans MT"/>
                <a:cs typeface="Gill Sans MT"/>
              </a:rPr>
              <a:t>Our </a:t>
            </a:r>
            <a:r>
              <a:rPr lang="en-US" sz="2000" dirty="0">
                <a:latin typeface="Gill Sans MT"/>
                <a:cs typeface="Gill Sans MT"/>
              </a:rPr>
              <a:t>next meeting in </a:t>
            </a:r>
            <a:r>
              <a:rPr lang="en-US" sz="2000" dirty="0" smtClean="0">
                <a:latin typeface="Gill Sans MT"/>
                <a:cs typeface="Gill Sans MT"/>
              </a:rPr>
              <a:t>September, </a:t>
            </a:r>
            <a:r>
              <a:rPr lang="en-US" sz="2000" dirty="0">
                <a:latin typeface="Gill Sans MT"/>
                <a:cs typeface="Gill Sans MT"/>
              </a:rPr>
              <a:t>we will </a:t>
            </a:r>
            <a:r>
              <a:rPr lang="en-US" sz="2000" dirty="0" smtClean="0">
                <a:latin typeface="Gill Sans MT"/>
                <a:cs typeface="Gill Sans MT"/>
              </a:rPr>
              <a:t>present a prototype to a group of </a:t>
            </a:r>
            <a:r>
              <a:rPr lang="en-US" sz="2000" dirty="0" err="1" smtClean="0">
                <a:latin typeface="Gill Sans MT"/>
                <a:cs typeface="Gill Sans MT"/>
              </a:rPr>
              <a:t>stormwater</a:t>
            </a:r>
            <a:r>
              <a:rPr lang="en-US" sz="2000" dirty="0" smtClean="0">
                <a:latin typeface="Gill Sans MT"/>
                <a:cs typeface="Gill Sans MT"/>
              </a:rPr>
              <a:t> engineers.</a:t>
            </a:r>
            <a:endParaRPr lang="en-US" sz="2000" dirty="0">
              <a:latin typeface="Gill Sans MT"/>
              <a:cs typeface="Gill Sans MT"/>
            </a:endParaRPr>
          </a:p>
          <a:p>
            <a:endParaRPr lang="en-US" sz="2000" dirty="0">
              <a:latin typeface="Gill Sans MT"/>
              <a:cs typeface="Gill Sans MT"/>
            </a:endParaRPr>
          </a:p>
        </p:txBody>
      </p:sp>
    </p:spTree>
    <p:extLst>
      <p:ext uri="{BB962C8B-B14F-4D97-AF65-F5344CB8AC3E}">
        <p14:creationId xmlns:p14="http://schemas.microsoft.com/office/powerpoint/2010/main" val="146360548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297" y="0"/>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7" name="TextBox 6"/>
          <p:cNvSpPr txBox="1"/>
          <p:nvPr/>
        </p:nvSpPr>
        <p:spPr>
          <a:xfrm>
            <a:off x="1293913" y="-5497"/>
            <a:ext cx="6693660" cy="830997"/>
          </a:xfrm>
          <a:prstGeom prst="rect">
            <a:avLst/>
          </a:prstGeom>
          <a:noFill/>
        </p:spPr>
        <p:txBody>
          <a:bodyPr wrap="none" rtlCol="0">
            <a:spAutoFit/>
          </a:bodyPr>
          <a:lstStyle/>
          <a:p>
            <a:r>
              <a:rPr lang="en-US" sz="4800" b="1" dirty="0" smtClean="0">
                <a:latin typeface="Gill Sans MT"/>
                <a:cs typeface="Gill Sans MT"/>
              </a:rPr>
              <a:t>Proposed Architecture</a:t>
            </a:r>
            <a:endParaRPr lang="en-US" sz="4800" b="1" dirty="0">
              <a:latin typeface="Gill Sans MT"/>
              <a:cs typeface="Gill Sans MT"/>
            </a:endParaRPr>
          </a:p>
        </p:txBody>
      </p:sp>
      <p:sp>
        <p:nvSpPr>
          <p:cNvPr id="8" name="Rectangle 7"/>
          <p:cNvSpPr/>
          <p:nvPr/>
        </p:nvSpPr>
        <p:spPr>
          <a:xfrm>
            <a:off x="-8467" y="771043"/>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pic>
        <p:nvPicPr>
          <p:cNvPr id="2" name="Picture 1" descr="GI Venture Architectur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7" y="1015799"/>
            <a:ext cx="9144000" cy="5685632"/>
          </a:xfrm>
          <a:prstGeom prst="rect">
            <a:avLst/>
          </a:prstGeom>
        </p:spPr>
      </p:pic>
    </p:spTree>
    <p:extLst>
      <p:ext uri="{BB962C8B-B14F-4D97-AF65-F5344CB8AC3E}">
        <p14:creationId xmlns:p14="http://schemas.microsoft.com/office/powerpoint/2010/main" val="4119121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treetViewBlank.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1100"/>
            <a:ext cx="9144000" cy="5193087"/>
          </a:xfrm>
          <a:prstGeom prst="rect">
            <a:avLst/>
          </a:prstGeom>
        </p:spPr>
      </p:pic>
      <p:sp>
        <p:nvSpPr>
          <p:cNvPr id="3" name="Rectangle 2"/>
          <p:cNvSpPr/>
          <p:nvPr/>
        </p:nvSpPr>
        <p:spPr>
          <a:xfrm>
            <a:off x="2297" y="0"/>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4" name="TextBox 3"/>
          <p:cNvSpPr txBox="1"/>
          <p:nvPr/>
        </p:nvSpPr>
        <p:spPr>
          <a:xfrm>
            <a:off x="184780" y="-5497"/>
            <a:ext cx="8611853" cy="830997"/>
          </a:xfrm>
          <a:prstGeom prst="rect">
            <a:avLst/>
          </a:prstGeom>
          <a:noFill/>
        </p:spPr>
        <p:txBody>
          <a:bodyPr wrap="none" rtlCol="0">
            <a:spAutoFit/>
          </a:bodyPr>
          <a:lstStyle/>
          <a:p>
            <a:r>
              <a:rPr lang="en-US" sz="4800" b="1" dirty="0" smtClean="0">
                <a:latin typeface="Gill Sans MT"/>
                <a:cs typeface="Gill Sans MT"/>
              </a:rPr>
              <a:t>Blank View: Before Placing GI</a:t>
            </a:r>
            <a:endParaRPr lang="en-US" sz="4800" b="1" dirty="0">
              <a:latin typeface="Gill Sans MT"/>
              <a:cs typeface="Gill Sans MT"/>
            </a:endParaRPr>
          </a:p>
        </p:txBody>
      </p:sp>
      <p:sp>
        <p:nvSpPr>
          <p:cNvPr id="5" name="Rectangle 4"/>
          <p:cNvSpPr/>
          <p:nvPr/>
        </p:nvSpPr>
        <p:spPr>
          <a:xfrm>
            <a:off x="-8467" y="771043"/>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6" name="TextBox 5"/>
          <p:cNvSpPr txBox="1"/>
          <p:nvPr/>
        </p:nvSpPr>
        <p:spPr>
          <a:xfrm>
            <a:off x="2438400" y="6424987"/>
            <a:ext cx="4095993" cy="369332"/>
          </a:xfrm>
          <a:prstGeom prst="rect">
            <a:avLst/>
          </a:prstGeom>
          <a:noFill/>
        </p:spPr>
        <p:txBody>
          <a:bodyPr wrap="none" rtlCol="0">
            <a:spAutoFit/>
          </a:bodyPr>
          <a:lstStyle/>
          <a:p>
            <a:r>
              <a:rPr lang="en-US" dirty="0">
                <a:latin typeface="Gill Sans MT"/>
                <a:cs typeface="Gill Sans MT"/>
                <a:hlinkClick r:id="rId4"/>
              </a:rPr>
              <a:t>http://cybersees.github.io/gi-studio/editor/</a:t>
            </a:r>
            <a:endParaRPr lang="en-US" dirty="0">
              <a:latin typeface="Gill Sans MT"/>
              <a:cs typeface="Gill Sans MT"/>
            </a:endParaRPr>
          </a:p>
        </p:txBody>
      </p:sp>
    </p:spTree>
    <p:extLst>
      <p:ext uri="{BB962C8B-B14F-4D97-AF65-F5344CB8AC3E}">
        <p14:creationId xmlns:p14="http://schemas.microsoft.com/office/powerpoint/2010/main" val="23824159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oundObjectSelecte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7" y="1189567"/>
            <a:ext cx="9144000" cy="5185073"/>
          </a:xfrm>
          <a:prstGeom prst="rect">
            <a:avLst/>
          </a:prstGeom>
        </p:spPr>
      </p:pic>
      <p:sp>
        <p:nvSpPr>
          <p:cNvPr id="5" name="Rectangle 4"/>
          <p:cNvSpPr/>
          <p:nvPr/>
        </p:nvSpPr>
        <p:spPr>
          <a:xfrm>
            <a:off x="2297" y="0"/>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6" name="TextBox 5"/>
          <p:cNvSpPr txBox="1"/>
          <p:nvPr/>
        </p:nvSpPr>
        <p:spPr>
          <a:xfrm>
            <a:off x="184780" y="-5497"/>
            <a:ext cx="8578791" cy="830997"/>
          </a:xfrm>
          <a:prstGeom prst="rect">
            <a:avLst/>
          </a:prstGeom>
          <a:noFill/>
        </p:spPr>
        <p:txBody>
          <a:bodyPr wrap="none" rtlCol="0">
            <a:spAutoFit/>
          </a:bodyPr>
          <a:lstStyle/>
          <a:p>
            <a:r>
              <a:rPr lang="en-US" sz="4800" b="1" dirty="0" smtClean="0">
                <a:latin typeface="Gill Sans MT"/>
                <a:cs typeface="Gill Sans MT"/>
              </a:rPr>
              <a:t>Selection of a Ground Object</a:t>
            </a:r>
            <a:endParaRPr lang="en-US" sz="4800" b="1" dirty="0">
              <a:latin typeface="Gill Sans MT"/>
              <a:cs typeface="Gill Sans MT"/>
            </a:endParaRPr>
          </a:p>
        </p:txBody>
      </p:sp>
      <p:sp>
        <p:nvSpPr>
          <p:cNvPr id="7" name="Rectangle 6"/>
          <p:cNvSpPr/>
          <p:nvPr/>
        </p:nvSpPr>
        <p:spPr>
          <a:xfrm>
            <a:off x="-8467" y="771043"/>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Tree>
    <p:extLst>
      <p:ext uri="{BB962C8B-B14F-4D97-AF65-F5344CB8AC3E}">
        <p14:creationId xmlns:p14="http://schemas.microsoft.com/office/powerpoint/2010/main" val="11567564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treetViewRaingarde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7" y="1185334"/>
            <a:ext cx="9144000" cy="5180533"/>
          </a:xfrm>
          <a:prstGeom prst="rect">
            <a:avLst/>
          </a:prstGeom>
        </p:spPr>
      </p:pic>
      <p:sp>
        <p:nvSpPr>
          <p:cNvPr id="3" name="Rectangle 2"/>
          <p:cNvSpPr/>
          <p:nvPr/>
        </p:nvSpPr>
        <p:spPr>
          <a:xfrm>
            <a:off x="2297" y="0"/>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4" name="TextBox 3"/>
          <p:cNvSpPr txBox="1"/>
          <p:nvPr/>
        </p:nvSpPr>
        <p:spPr>
          <a:xfrm>
            <a:off x="184780" y="-5497"/>
            <a:ext cx="8249674" cy="830997"/>
          </a:xfrm>
          <a:prstGeom prst="rect">
            <a:avLst/>
          </a:prstGeom>
          <a:noFill/>
        </p:spPr>
        <p:txBody>
          <a:bodyPr wrap="none" rtlCol="0">
            <a:spAutoFit/>
          </a:bodyPr>
          <a:lstStyle/>
          <a:p>
            <a:r>
              <a:rPr lang="en-US" sz="4800" b="1" dirty="0" smtClean="0">
                <a:latin typeface="Gill Sans MT"/>
                <a:cs typeface="Gill Sans MT"/>
              </a:rPr>
              <a:t>Placement of a Rain Garden</a:t>
            </a:r>
            <a:endParaRPr lang="en-US" sz="4800" b="1" dirty="0">
              <a:latin typeface="Gill Sans MT"/>
              <a:cs typeface="Gill Sans MT"/>
            </a:endParaRPr>
          </a:p>
        </p:txBody>
      </p:sp>
      <p:sp>
        <p:nvSpPr>
          <p:cNvPr id="5" name="Rectangle 4"/>
          <p:cNvSpPr/>
          <p:nvPr/>
        </p:nvSpPr>
        <p:spPr>
          <a:xfrm>
            <a:off x="-8467" y="771043"/>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Tree>
    <p:extLst>
      <p:ext uri="{BB962C8B-B14F-4D97-AF65-F5344CB8AC3E}">
        <p14:creationId xmlns:p14="http://schemas.microsoft.com/office/powerpoint/2010/main" val="1199727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
            <a:ext cx="1258455" cy="6858000"/>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4" name="Rectangle 3"/>
          <p:cNvSpPr/>
          <p:nvPr/>
        </p:nvSpPr>
        <p:spPr>
          <a:xfrm rot="5400000">
            <a:off x="-2361807" y="3334903"/>
            <a:ext cx="7088128"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5" name="TextBox 4"/>
          <p:cNvSpPr txBox="1"/>
          <p:nvPr/>
        </p:nvSpPr>
        <p:spPr>
          <a:xfrm rot="16200000">
            <a:off x="-1561035" y="2771844"/>
            <a:ext cx="4249781" cy="830997"/>
          </a:xfrm>
          <a:prstGeom prst="rect">
            <a:avLst/>
          </a:prstGeom>
          <a:noFill/>
        </p:spPr>
        <p:txBody>
          <a:bodyPr wrap="none" rtlCol="0">
            <a:spAutoFit/>
          </a:bodyPr>
          <a:lstStyle/>
          <a:p>
            <a:r>
              <a:rPr lang="en-US" sz="4800" b="1" dirty="0" smtClean="0">
                <a:latin typeface="Gill Sans MT"/>
                <a:cs typeface="Gill Sans MT"/>
              </a:rPr>
              <a:t>GI  VENTURE</a:t>
            </a:r>
            <a:endParaRPr lang="en-US" sz="4800" b="1" dirty="0">
              <a:latin typeface="Gill Sans MT"/>
              <a:cs typeface="Gill Sans MT"/>
            </a:endParaRPr>
          </a:p>
        </p:txBody>
      </p:sp>
      <p:sp>
        <p:nvSpPr>
          <p:cNvPr id="10" name="TextBox 9"/>
          <p:cNvSpPr txBox="1"/>
          <p:nvPr/>
        </p:nvSpPr>
        <p:spPr>
          <a:xfrm>
            <a:off x="1550460" y="490298"/>
            <a:ext cx="7501176" cy="954107"/>
          </a:xfrm>
          <a:prstGeom prst="rect">
            <a:avLst/>
          </a:prstGeom>
          <a:noFill/>
        </p:spPr>
        <p:txBody>
          <a:bodyPr wrap="square" rtlCol="0">
            <a:spAutoFit/>
          </a:bodyPr>
          <a:lstStyle/>
          <a:p>
            <a:r>
              <a:rPr lang="en-US" sz="2800" dirty="0" smtClean="0">
                <a:solidFill>
                  <a:srgbClr val="2A81C4"/>
                </a:solidFill>
                <a:latin typeface="Gill Sans MT"/>
                <a:cs typeface="Gill Sans MT"/>
              </a:rPr>
              <a:t>Big Challenges: Establishing Mutual Understanding</a:t>
            </a:r>
            <a:endParaRPr lang="en-US" sz="2800" dirty="0">
              <a:solidFill>
                <a:srgbClr val="2A81C4"/>
              </a:solidFill>
              <a:latin typeface="Gill Sans MT"/>
              <a:cs typeface="Gill Sans MT"/>
            </a:endParaRPr>
          </a:p>
          <a:p>
            <a:endParaRPr lang="en-US" sz="2800" dirty="0">
              <a:solidFill>
                <a:srgbClr val="2A81C4"/>
              </a:solidFill>
              <a:latin typeface="Gill Sans MT"/>
              <a:cs typeface="Gill Sans MT"/>
            </a:endParaRPr>
          </a:p>
        </p:txBody>
      </p:sp>
      <p:sp>
        <p:nvSpPr>
          <p:cNvPr id="3" name="TextBox 2"/>
          <p:cNvSpPr txBox="1"/>
          <p:nvPr/>
        </p:nvSpPr>
        <p:spPr>
          <a:xfrm>
            <a:off x="1550460" y="1159933"/>
            <a:ext cx="7188200" cy="5324535"/>
          </a:xfrm>
          <a:prstGeom prst="rect">
            <a:avLst/>
          </a:prstGeom>
          <a:noFill/>
        </p:spPr>
        <p:txBody>
          <a:bodyPr wrap="square" rtlCol="0">
            <a:spAutoFit/>
          </a:bodyPr>
          <a:lstStyle/>
          <a:p>
            <a:r>
              <a:rPr lang="en-US" sz="2000" dirty="0">
                <a:latin typeface="Gill Sans MT"/>
                <a:cs typeface="Gill Sans MT"/>
              </a:rPr>
              <a:t>Communication is key. Bringing together water scientists, urban planners, </a:t>
            </a:r>
            <a:r>
              <a:rPr lang="en-US" sz="2000" dirty="0" err="1">
                <a:latin typeface="Gill Sans MT"/>
                <a:cs typeface="Gill Sans MT"/>
              </a:rPr>
              <a:t>stormwater</a:t>
            </a:r>
            <a:r>
              <a:rPr lang="en-US" sz="2000" dirty="0">
                <a:latin typeface="Gill Sans MT"/>
                <a:cs typeface="Gill Sans MT"/>
              </a:rPr>
              <a:t> engineers, social scientists, computer scientists, and software engineers means that substantial time has been and will continue to be required to:</a:t>
            </a:r>
          </a:p>
          <a:p>
            <a:pPr marL="171450" indent="-171450">
              <a:buFontTx/>
              <a:buChar char="-"/>
            </a:pPr>
            <a:r>
              <a:rPr lang="en-US" sz="2000" dirty="0">
                <a:latin typeface="Gill Sans MT"/>
                <a:cs typeface="Gill Sans MT"/>
              </a:rPr>
              <a:t>Share expertise and vocabulary</a:t>
            </a:r>
          </a:p>
          <a:p>
            <a:pPr marL="171450" indent="-171450">
              <a:buFontTx/>
              <a:buChar char="-"/>
            </a:pPr>
            <a:r>
              <a:rPr lang="en-US" sz="2000" dirty="0">
                <a:latin typeface="Gill Sans MT"/>
                <a:cs typeface="Gill Sans MT"/>
              </a:rPr>
              <a:t>Translate domain knowledge</a:t>
            </a:r>
          </a:p>
          <a:p>
            <a:pPr marL="171450" indent="-171450">
              <a:buFontTx/>
              <a:buChar char="-"/>
            </a:pPr>
            <a:r>
              <a:rPr lang="en-US" sz="2000" dirty="0">
                <a:latin typeface="Gill Sans MT"/>
                <a:cs typeface="Gill Sans MT"/>
              </a:rPr>
              <a:t>Negotiate ideas and needs</a:t>
            </a:r>
          </a:p>
          <a:p>
            <a:pPr marL="171450" indent="-171450">
              <a:buFontTx/>
              <a:buChar char="-"/>
            </a:pPr>
            <a:r>
              <a:rPr lang="en-US" sz="2000" dirty="0">
                <a:latin typeface="Gill Sans MT"/>
                <a:cs typeface="Gill Sans MT"/>
              </a:rPr>
              <a:t>Clarify approaches to work</a:t>
            </a:r>
          </a:p>
          <a:p>
            <a:pPr marL="171450" indent="-171450">
              <a:buFontTx/>
              <a:buChar char="-"/>
            </a:pPr>
            <a:r>
              <a:rPr lang="en-US" sz="2000" dirty="0">
                <a:latin typeface="Gill Sans MT"/>
                <a:cs typeface="Gill Sans MT"/>
              </a:rPr>
              <a:t>Etc.</a:t>
            </a:r>
          </a:p>
          <a:p>
            <a:pPr marL="171450" indent="-171450">
              <a:buFontTx/>
              <a:buChar char="-"/>
            </a:pPr>
            <a:endParaRPr lang="en-US" sz="2000" dirty="0">
              <a:latin typeface="Gill Sans MT"/>
              <a:cs typeface="Gill Sans MT"/>
            </a:endParaRPr>
          </a:p>
          <a:p>
            <a:r>
              <a:rPr lang="en-US" sz="2000" dirty="0">
                <a:latin typeface="Gill Sans MT"/>
                <a:cs typeface="Gill Sans MT"/>
              </a:rPr>
              <a:t>This takes time, energy, and commitment from all involved.</a:t>
            </a:r>
          </a:p>
          <a:p>
            <a:endParaRPr lang="en-US" sz="2000" dirty="0">
              <a:latin typeface="Gill Sans MT"/>
              <a:cs typeface="Gill Sans MT"/>
            </a:endParaRPr>
          </a:p>
          <a:p>
            <a:r>
              <a:rPr lang="en-US" sz="2000" dirty="0">
                <a:latin typeface="Gill Sans MT"/>
                <a:cs typeface="Gill Sans MT"/>
              </a:rPr>
              <a:t>Terms have to be defined. </a:t>
            </a:r>
            <a:r>
              <a:rPr lang="en-US" sz="2000" dirty="0" smtClean="0">
                <a:latin typeface="Gill Sans MT"/>
                <a:cs typeface="Gill Sans MT"/>
              </a:rPr>
              <a:t>E.g.,</a:t>
            </a:r>
          </a:p>
          <a:p>
            <a:pPr marL="285750" indent="-285750">
              <a:buFont typeface="Arial"/>
              <a:buChar char="•"/>
            </a:pPr>
            <a:r>
              <a:rPr lang="en-US" sz="2000" i="1" dirty="0" smtClean="0">
                <a:latin typeface="Gill Sans MT"/>
                <a:cs typeface="Gill Sans MT"/>
              </a:rPr>
              <a:t>publish</a:t>
            </a:r>
          </a:p>
          <a:p>
            <a:pPr marL="285750" indent="-285750">
              <a:buFont typeface="Arial"/>
              <a:buChar char="•"/>
            </a:pPr>
            <a:r>
              <a:rPr lang="en-US" sz="2000" i="1" dirty="0" smtClean="0">
                <a:latin typeface="Gill Sans MT"/>
                <a:cs typeface="Gill Sans MT"/>
              </a:rPr>
              <a:t>model</a:t>
            </a:r>
            <a:endParaRPr lang="en-US" sz="2000" i="1" dirty="0">
              <a:latin typeface="Gill Sans MT"/>
              <a:cs typeface="Gill Sans MT"/>
            </a:endParaRPr>
          </a:p>
          <a:p>
            <a:endParaRPr lang="en-US" sz="2000" dirty="0">
              <a:latin typeface="Gill Sans MT"/>
              <a:cs typeface="Gill Sans MT"/>
            </a:endParaRPr>
          </a:p>
          <a:p>
            <a:endParaRPr lang="en-US" sz="2000" dirty="0">
              <a:latin typeface="Gill Sans MT"/>
              <a:cs typeface="Gill Sans MT"/>
            </a:endParaRPr>
          </a:p>
        </p:txBody>
      </p:sp>
    </p:spTree>
    <p:extLst>
      <p:ext uri="{BB962C8B-B14F-4D97-AF65-F5344CB8AC3E}">
        <p14:creationId xmlns:p14="http://schemas.microsoft.com/office/powerpoint/2010/main" val="114246028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
            <a:ext cx="1258455" cy="6858000"/>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4" name="Rectangle 3"/>
          <p:cNvSpPr/>
          <p:nvPr/>
        </p:nvSpPr>
        <p:spPr>
          <a:xfrm rot="5400000">
            <a:off x="-2361807" y="3334903"/>
            <a:ext cx="7088128"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5" name="TextBox 4"/>
          <p:cNvSpPr txBox="1"/>
          <p:nvPr/>
        </p:nvSpPr>
        <p:spPr>
          <a:xfrm rot="16200000">
            <a:off x="-1561035" y="2771844"/>
            <a:ext cx="4249781" cy="830997"/>
          </a:xfrm>
          <a:prstGeom prst="rect">
            <a:avLst/>
          </a:prstGeom>
          <a:noFill/>
        </p:spPr>
        <p:txBody>
          <a:bodyPr wrap="none" rtlCol="0">
            <a:spAutoFit/>
          </a:bodyPr>
          <a:lstStyle/>
          <a:p>
            <a:r>
              <a:rPr lang="en-US" sz="4800" b="1" dirty="0" smtClean="0">
                <a:latin typeface="Gill Sans MT"/>
                <a:cs typeface="Gill Sans MT"/>
              </a:rPr>
              <a:t>GI  VENTURE</a:t>
            </a:r>
            <a:endParaRPr lang="en-US" sz="4800" b="1" dirty="0">
              <a:latin typeface="Gill Sans MT"/>
              <a:cs typeface="Gill Sans MT"/>
            </a:endParaRPr>
          </a:p>
        </p:txBody>
      </p:sp>
      <p:sp>
        <p:nvSpPr>
          <p:cNvPr id="10" name="TextBox 9"/>
          <p:cNvSpPr txBox="1"/>
          <p:nvPr/>
        </p:nvSpPr>
        <p:spPr>
          <a:xfrm>
            <a:off x="1550460" y="490298"/>
            <a:ext cx="7501176" cy="1384995"/>
          </a:xfrm>
          <a:prstGeom prst="rect">
            <a:avLst/>
          </a:prstGeom>
          <a:noFill/>
        </p:spPr>
        <p:txBody>
          <a:bodyPr wrap="square" rtlCol="0">
            <a:spAutoFit/>
          </a:bodyPr>
          <a:lstStyle/>
          <a:p>
            <a:r>
              <a:rPr lang="en-US" sz="2800" dirty="0" smtClean="0">
                <a:solidFill>
                  <a:srgbClr val="2A81C4"/>
                </a:solidFill>
                <a:latin typeface="Gill Sans MT"/>
                <a:cs typeface="Gill Sans MT"/>
              </a:rPr>
              <a:t>Big Challenges: Establishing Mutual Understanding</a:t>
            </a:r>
            <a:br>
              <a:rPr lang="en-US" sz="2800" dirty="0" smtClean="0">
                <a:solidFill>
                  <a:srgbClr val="2A81C4"/>
                </a:solidFill>
                <a:latin typeface="Gill Sans MT"/>
                <a:cs typeface="Gill Sans MT"/>
              </a:rPr>
            </a:br>
            <a:r>
              <a:rPr lang="en-US" sz="2800" dirty="0" smtClean="0">
                <a:solidFill>
                  <a:srgbClr val="2A81C4"/>
                </a:solidFill>
                <a:latin typeface="Gill Sans MT"/>
                <a:cs typeface="Gill Sans MT"/>
              </a:rPr>
              <a:t>cont.</a:t>
            </a:r>
            <a:endParaRPr lang="en-US" sz="2800" dirty="0">
              <a:solidFill>
                <a:srgbClr val="2A81C4"/>
              </a:solidFill>
              <a:latin typeface="Gill Sans MT"/>
              <a:cs typeface="Gill Sans MT"/>
            </a:endParaRPr>
          </a:p>
          <a:p>
            <a:endParaRPr lang="en-US" sz="2800" dirty="0">
              <a:solidFill>
                <a:srgbClr val="2A81C4"/>
              </a:solidFill>
              <a:latin typeface="Gill Sans MT"/>
              <a:cs typeface="Gill Sans MT"/>
            </a:endParaRPr>
          </a:p>
        </p:txBody>
      </p:sp>
      <p:sp>
        <p:nvSpPr>
          <p:cNvPr id="3" name="TextBox 2"/>
          <p:cNvSpPr txBox="1"/>
          <p:nvPr/>
        </p:nvSpPr>
        <p:spPr>
          <a:xfrm>
            <a:off x="1550460" y="1515314"/>
            <a:ext cx="7297207" cy="5355313"/>
          </a:xfrm>
          <a:prstGeom prst="rect">
            <a:avLst/>
          </a:prstGeom>
          <a:noFill/>
        </p:spPr>
        <p:txBody>
          <a:bodyPr wrap="square" rtlCol="0">
            <a:spAutoFit/>
          </a:bodyPr>
          <a:lstStyle/>
          <a:p>
            <a:r>
              <a:rPr lang="en-US" dirty="0" smtClean="0">
                <a:latin typeface="Gill Sans"/>
                <a:cs typeface="Gill Sans"/>
              </a:rPr>
              <a:t>Connecting </a:t>
            </a:r>
            <a:r>
              <a:rPr lang="en-US" dirty="0">
                <a:latin typeface="Gill Sans"/>
                <a:cs typeface="Gill Sans"/>
              </a:rPr>
              <a:t>RQs to software can be tough for both scientists and software folks. </a:t>
            </a:r>
            <a:endParaRPr lang="en-US" dirty="0" smtClean="0">
              <a:latin typeface="Gill Sans"/>
              <a:cs typeface="Gill Sans"/>
            </a:endParaRPr>
          </a:p>
          <a:p>
            <a:pPr marL="285750" indent="-285750">
              <a:buFont typeface="Arial"/>
              <a:buChar char="•"/>
            </a:pPr>
            <a:r>
              <a:rPr lang="en-US" dirty="0" smtClean="0">
                <a:latin typeface="Gill Sans"/>
                <a:cs typeface="Gill Sans"/>
              </a:rPr>
              <a:t>How do RQs relate to software?</a:t>
            </a:r>
          </a:p>
          <a:p>
            <a:pPr marL="285750" indent="-285750">
              <a:buFont typeface="Arial"/>
              <a:buChar char="•"/>
            </a:pPr>
            <a:r>
              <a:rPr lang="en-US" dirty="0" smtClean="0">
                <a:latin typeface="Gill Sans"/>
                <a:cs typeface="Gill Sans"/>
              </a:rPr>
              <a:t>How do RQs motivate software design? </a:t>
            </a:r>
          </a:p>
          <a:p>
            <a:pPr marL="285750" indent="-285750">
              <a:buFont typeface="Arial"/>
              <a:buChar char="•"/>
            </a:pPr>
            <a:endParaRPr lang="en-US" dirty="0">
              <a:latin typeface="Gill Sans"/>
              <a:cs typeface="Gill Sans"/>
            </a:endParaRPr>
          </a:p>
          <a:p>
            <a:r>
              <a:rPr lang="en-US" dirty="0" smtClean="0">
                <a:latin typeface="Gill Sans"/>
                <a:cs typeface="Gill Sans"/>
              </a:rPr>
              <a:t>What helps?</a:t>
            </a:r>
          </a:p>
          <a:p>
            <a:pPr marL="285750" indent="-285750">
              <a:buFont typeface="Arial"/>
              <a:buChar char="•"/>
            </a:pPr>
            <a:r>
              <a:rPr lang="en-US" dirty="0" smtClean="0">
                <a:latin typeface="Gill Sans"/>
                <a:cs typeface="Gill Sans"/>
              </a:rPr>
              <a:t>Personas – characterizations of </a:t>
            </a:r>
            <a:r>
              <a:rPr lang="en-US" dirty="0">
                <a:latin typeface="Gill Sans"/>
                <a:cs typeface="Gill Sans"/>
              </a:rPr>
              <a:t>potential system users such as the </a:t>
            </a:r>
            <a:r>
              <a:rPr lang="en-US" dirty="0" smtClean="0">
                <a:latin typeface="Gill Sans"/>
                <a:cs typeface="Gill Sans"/>
              </a:rPr>
              <a:t>scientists</a:t>
            </a:r>
            <a:endParaRPr lang="en-US" dirty="0">
              <a:latin typeface="Gill Sans"/>
              <a:cs typeface="Gill Sans"/>
            </a:endParaRPr>
          </a:p>
          <a:p>
            <a:pPr marL="285750" indent="-285750">
              <a:buFont typeface="Arial"/>
              <a:buChar char="•"/>
            </a:pPr>
            <a:r>
              <a:rPr lang="en-US" dirty="0" smtClean="0">
                <a:latin typeface="Gill Sans"/>
                <a:cs typeface="Gill Sans"/>
              </a:rPr>
              <a:t>Scenarios – stories </a:t>
            </a:r>
            <a:r>
              <a:rPr lang="en-US" dirty="0">
                <a:latin typeface="Gill Sans"/>
                <a:cs typeface="Gill Sans"/>
              </a:rPr>
              <a:t>about system use, how those personas or scientists would use the software to answer the </a:t>
            </a:r>
            <a:r>
              <a:rPr lang="en-US" dirty="0" smtClean="0">
                <a:latin typeface="Gill Sans"/>
                <a:cs typeface="Gill Sans"/>
              </a:rPr>
              <a:t>questions. </a:t>
            </a:r>
          </a:p>
          <a:p>
            <a:endParaRPr lang="en-US" dirty="0" smtClean="0">
              <a:latin typeface="Gill Sans"/>
              <a:cs typeface="Gill Sans"/>
            </a:endParaRPr>
          </a:p>
          <a:p>
            <a:r>
              <a:rPr lang="en-US" dirty="0" smtClean="0">
                <a:latin typeface="Gill Sans"/>
                <a:cs typeface="Gill Sans"/>
              </a:rPr>
              <a:t>Personas </a:t>
            </a:r>
            <a:r>
              <a:rPr lang="en-US" dirty="0">
                <a:latin typeface="Gill Sans"/>
                <a:cs typeface="Gill Sans"/>
              </a:rPr>
              <a:t>and scenarios are </a:t>
            </a:r>
            <a:endParaRPr lang="en-US" dirty="0" smtClean="0">
              <a:latin typeface="Gill Sans"/>
              <a:cs typeface="Gill Sans"/>
            </a:endParaRPr>
          </a:p>
          <a:p>
            <a:pPr marL="285750" indent="-285750">
              <a:buFont typeface="Arial"/>
              <a:buChar char="•"/>
            </a:pPr>
            <a:r>
              <a:rPr lang="en-US" dirty="0" smtClean="0">
                <a:latin typeface="Gill Sans"/>
                <a:cs typeface="Gill Sans"/>
              </a:rPr>
              <a:t>easy </a:t>
            </a:r>
            <a:r>
              <a:rPr lang="en-US" dirty="0">
                <a:latin typeface="Gill Sans"/>
                <a:cs typeface="Gill Sans"/>
              </a:rPr>
              <a:t>to understand and write, </a:t>
            </a:r>
            <a:endParaRPr lang="en-US" dirty="0" smtClean="0">
              <a:latin typeface="Gill Sans"/>
              <a:cs typeface="Gill Sans"/>
            </a:endParaRPr>
          </a:p>
          <a:p>
            <a:pPr marL="285750" indent="-285750">
              <a:buFont typeface="Arial"/>
              <a:buChar char="•"/>
            </a:pPr>
            <a:r>
              <a:rPr lang="en-US" dirty="0" smtClean="0">
                <a:latin typeface="Gill Sans"/>
                <a:cs typeface="Gill Sans"/>
              </a:rPr>
              <a:t>do </a:t>
            </a:r>
            <a:r>
              <a:rPr lang="en-US" dirty="0">
                <a:latin typeface="Gill Sans"/>
                <a:cs typeface="Gill Sans"/>
              </a:rPr>
              <a:t>not require coding skills, and </a:t>
            </a:r>
            <a:endParaRPr lang="en-US" dirty="0" smtClean="0">
              <a:latin typeface="Gill Sans"/>
              <a:cs typeface="Gill Sans"/>
            </a:endParaRPr>
          </a:p>
          <a:p>
            <a:pPr marL="285750" indent="-285750">
              <a:buFont typeface="Arial"/>
              <a:buChar char="•"/>
            </a:pPr>
            <a:r>
              <a:rPr lang="en-US" dirty="0" smtClean="0">
                <a:latin typeface="Gill Sans"/>
                <a:cs typeface="Gill Sans"/>
              </a:rPr>
              <a:t>can </a:t>
            </a:r>
            <a:r>
              <a:rPr lang="en-US" dirty="0">
                <a:latin typeface="Gill Sans"/>
                <a:cs typeface="Gill Sans"/>
              </a:rPr>
              <a:t>serve as boundary objects to facilitate communication around the subject of RQs and system requirements. </a:t>
            </a:r>
            <a:endParaRPr lang="en-US" dirty="0" smtClean="0">
              <a:latin typeface="Gill Sans"/>
              <a:cs typeface="Gill Sans"/>
            </a:endParaRPr>
          </a:p>
          <a:p>
            <a:r>
              <a:rPr lang="en-US" dirty="0" smtClean="0">
                <a:latin typeface="Gill Sans"/>
                <a:cs typeface="Gill Sans"/>
              </a:rPr>
              <a:t>They </a:t>
            </a:r>
            <a:r>
              <a:rPr lang="en-US" dirty="0">
                <a:latin typeface="Gill Sans"/>
                <a:cs typeface="Gill Sans"/>
              </a:rPr>
              <a:t>help bring together these ideas in a plain English way that is understandable by all.</a:t>
            </a:r>
          </a:p>
          <a:p>
            <a:endParaRPr lang="en-US" dirty="0">
              <a:latin typeface="Gill Sans"/>
              <a:cs typeface="Gill Sans"/>
            </a:endParaRPr>
          </a:p>
        </p:txBody>
      </p:sp>
    </p:spTree>
    <p:extLst>
      <p:ext uri="{BB962C8B-B14F-4D97-AF65-F5344CB8AC3E}">
        <p14:creationId xmlns:p14="http://schemas.microsoft.com/office/powerpoint/2010/main" val="292704369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494798" y="483023"/>
            <a:ext cx="3378855" cy="1805940"/>
          </a:xfrm>
          <a:prstGeom prst="rect">
            <a:avLst/>
          </a:prstGeom>
        </p:spPr>
      </p:pic>
      <p:pic>
        <p:nvPicPr>
          <p:cNvPr id="4" name="Picture 3"/>
          <p:cNvPicPr>
            <a:picLocks noChangeAspect="1"/>
          </p:cNvPicPr>
          <p:nvPr/>
        </p:nvPicPr>
        <p:blipFill>
          <a:blip r:embed="rId4"/>
          <a:stretch>
            <a:fillRect/>
          </a:stretch>
        </p:blipFill>
        <p:spPr>
          <a:xfrm>
            <a:off x="1768829" y="2557992"/>
            <a:ext cx="5626100" cy="165100"/>
          </a:xfrm>
          <a:prstGeom prst="rect">
            <a:avLst/>
          </a:prstGeom>
        </p:spPr>
      </p:pic>
      <p:sp>
        <p:nvSpPr>
          <p:cNvPr id="5" name="TextBox 4"/>
          <p:cNvSpPr txBox="1"/>
          <p:nvPr/>
        </p:nvSpPr>
        <p:spPr>
          <a:xfrm>
            <a:off x="1312333" y="3413125"/>
            <a:ext cx="6519333" cy="1815882"/>
          </a:xfrm>
          <a:prstGeom prst="rect">
            <a:avLst/>
          </a:prstGeom>
          <a:noFill/>
        </p:spPr>
        <p:txBody>
          <a:bodyPr wrap="square" rtlCol="0">
            <a:spAutoFit/>
          </a:bodyPr>
          <a:lstStyle/>
          <a:p>
            <a:pPr algn="ctr"/>
            <a:r>
              <a:rPr lang="en-US" sz="2800" dirty="0" smtClean="0">
                <a:latin typeface="Gill Sans MT"/>
                <a:cs typeface="Gill Sans MT"/>
              </a:rPr>
              <a:t>Working toward empowering scientists with better software to support their research and enable them to answer grand challenge research questions.</a:t>
            </a:r>
            <a:endParaRPr lang="en-US" sz="2800" dirty="0">
              <a:latin typeface="Gill Sans MT"/>
              <a:cs typeface="Gill Sans MT"/>
            </a:endParaRPr>
          </a:p>
        </p:txBody>
      </p:sp>
      <p:sp>
        <p:nvSpPr>
          <p:cNvPr id="7" name="Rectangle 6"/>
          <p:cNvSpPr/>
          <p:nvPr/>
        </p:nvSpPr>
        <p:spPr>
          <a:xfrm>
            <a:off x="-10764" y="2890517"/>
            <a:ext cx="9154764" cy="45720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6" name="Rectangle 5"/>
          <p:cNvSpPr/>
          <p:nvPr/>
        </p:nvSpPr>
        <p:spPr>
          <a:xfrm>
            <a:off x="-76200" y="3031067"/>
            <a:ext cx="9236167" cy="181185"/>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Tree>
    <p:extLst>
      <p:ext uri="{BB962C8B-B14F-4D97-AF65-F5344CB8AC3E}">
        <p14:creationId xmlns:p14="http://schemas.microsoft.com/office/powerpoint/2010/main" val="264097037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
            <a:ext cx="1258455" cy="6858000"/>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4" name="Rectangle 3"/>
          <p:cNvSpPr/>
          <p:nvPr/>
        </p:nvSpPr>
        <p:spPr>
          <a:xfrm rot="5400000">
            <a:off x="-2361807" y="3334903"/>
            <a:ext cx="7088128"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5" name="TextBox 4"/>
          <p:cNvSpPr txBox="1"/>
          <p:nvPr/>
        </p:nvSpPr>
        <p:spPr>
          <a:xfrm rot="16200000">
            <a:off x="-1561035" y="2771844"/>
            <a:ext cx="4249781" cy="830997"/>
          </a:xfrm>
          <a:prstGeom prst="rect">
            <a:avLst/>
          </a:prstGeom>
          <a:noFill/>
        </p:spPr>
        <p:txBody>
          <a:bodyPr wrap="none" rtlCol="0">
            <a:spAutoFit/>
          </a:bodyPr>
          <a:lstStyle/>
          <a:p>
            <a:r>
              <a:rPr lang="en-US" sz="4800" b="1" dirty="0" smtClean="0">
                <a:latin typeface="Gill Sans MT"/>
                <a:cs typeface="Gill Sans MT"/>
              </a:rPr>
              <a:t>GI  VENTURE</a:t>
            </a:r>
            <a:endParaRPr lang="en-US" sz="4800" b="1" dirty="0">
              <a:latin typeface="Gill Sans MT"/>
              <a:cs typeface="Gill Sans MT"/>
            </a:endParaRPr>
          </a:p>
        </p:txBody>
      </p:sp>
      <p:sp>
        <p:nvSpPr>
          <p:cNvPr id="10" name="TextBox 9"/>
          <p:cNvSpPr txBox="1"/>
          <p:nvPr/>
        </p:nvSpPr>
        <p:spPr>
          <a:xfrm>
            <a:off x="1550460" y="490298"/>
            <a:ext cx="7593540" cy="954107"/>
          </a:xfrm>
          <a:prstGeom prst="rect">
            <a:avLst/>
          </a:prstGeom>
          <a:noFill/>
        </p:spPr>
        <p:txBody>
          <a:bodyPr wrap="square" rtlCol="0">
            <a:spAutoFit/>
          </a:bodyPr>
          <a:lstStyle/>
          <a:p>
            <a:r>
              <a:rPr lang="en-US" sz="2800" dirty="0" smtClean="0">
                <a:solidFill>
                  <a:srgbClr val="2A81C4"/>
                </a:solidFill>
                <a:latin typeface="Gill Sans MT"/>
                <a:cs typeface="Gill Sans MT"/>
              </a:rPr>
              <a:t>Big Challenges: Segregation or Integration?</a:t>
            </a:r>
            <a:endParaRPr lang="en-US" sz="2800" dirty="0">
              <a:solidFill>
                <a:srgbClr val="2A81C4"/>
              </a:solidFill>
              <a:latin typeface="Gill Sans MT"/>
              <a:cs typeface="Gill Sans MT"/>
            </a:endParaRPr>
          </a:p>
          <a:p>
            <a:endParaRPr lang="en-US" sz="2800" dirty="0">
              <a:solidFill>
                <a:srgbClr val="2A81C4"/>
              </a:solidFill>
              <a:latin typeface="Gill Sans MT"/>
              <a:cs typeface="Gill Sans MT"/>
            </a:endParaRPr>
          </a:p>
        </p:txBody>
      </p:sp>
      <p:sp>
        <p:nvSpPr>
          <p:cNvPr id="7" name="TextBox 6"/>
          <p:cNvSpPr txBox="1"/>
          <p:nvPr/>
        </p:nvSpPr>
        <p:spPr>
          <a:xfrm>
            <a:off x="1474261" y="1981201"/>
            <a:ext cx="7314140" cy="3237809"/>
          </a:xfrm>
          <a:prstGeom prst="rect">
            <a:avLst/>
          </a:prstGeom>
          <a:noFill/>
        </p:spPr>
        <p:txBody>
          <a:bodyPr wrap="square" rtlCol="0">
            <a:spAutoFit/>
          </a:bodyPr>
          <a:lstStyle/>
          <a:p>
            <a:pPr algn="ctr" defTabSz="914400" eaLnBrk="0" fontAlgn="base" hangingPunct="0">
              <a:spcBef>
                <a:spcPct val="30000"/>
              </a:spcBef>
              <a:spcAft>
                <a:spcPct val="0"/>
              </a:spcAft>
              <a:defRPr/>
            </a:pPr>
            <a:r>
              <a:rPr lang="en-US" sz="2800" b="1" dirty="0">
                <a:latin typeface="Gill Sans"/>
                <a:cs typeface="Gill Sans"/>
              </a:rPr>
              <a:t>Current </a:t>
            </a:r>
            <a:r>
              <a:rPr lang="en-US" sz="2800" b="1" dirty="0" smtClean="0">
                <a:latin typeface="Gill Sans"/>
                <a:cs typeface="Gill Sans"/>
              </a:rPr>
              <a:t>philosophy</a:t>
            </a:r>
          </a:p>
          <a:p>
            <a:pPr algn="ctr" defTabSz="914400" eaLnBrk="0" fontAlgn="base" hangingPunct="0">
              <a:spcBef>
                <a:spcPct val="30000"/>
              </a:spcBef>
              <a:spcAft>
                <a:spcPct val="0"/>
              </a:spcAft>
              <a:defRPr/>
            </a:pPr>
            <a:r>
              <a:rPr lang="en-US" sz="2800" dirty="0" smtClean="0">
                <a:latin typeface="Gill Sans"/>
                <a:cs typeface="Gill Sans"/>
              </a:rPr>
              <a:t>The </a:t>
            </a:r>
            <a:r>
              <a:rPr lang="en-US" sz="2800" dirty="0">
                <a:latin typeface="Gill Sans"/>
                <a:cs typeface="Gill Sans"/>
              </a:rPr>
              <a:t>current OCEP model suggests that the two groups (scientists and software folk) are not to be segregated, that they will perform both the research and the software development together as a unified group. </a:t>
            </a:r>
          </a:p>
          <a:p>
            <a:pPr algn="ctr"/>
            <a:endParaRPr lang="en-US" sz="2800" b="1" dirty="0">
              <a:latin typeface="Gill Sans"/>
              <a:cs typeface="Gill Sans"/>
            </a:endParaRPr>
          </a:p>
        </p:txBody>
      </p:sp>
    </p:spTree>
    <p:extLst>
      <p:ext uri="{BB962C8B-B14F-4D97-AF65-F5344CB8AC3E}">
        <p14:creationId xmlns:p14="http://schemas.microsoft.com/office/powerpoint/2010/main" val="38036970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
            <a:ext cx="1258455" cy="6858000"/>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4" name="Rectangle 3"/>
          <p:cNvSpPr/>
          <p:nvPr/>
        </p:nvSpPr>
        <p:spPr>
          <a:xfrm rot="5400000">
            <a:off x="-2361807" y="3334903"/>
            <a:ext cx="7088128"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5" name="TextBox 4"/>
          <p:cNvSpPr txBox="1"/>
          <p:nvPr/>
        </p:nvSpPr>
        <p:spPr>
          <a:xfrm rot="16200000">
            <a:off x="-1561035" y="2771844"/>
            <a:ext cx="4249781" cy="830997"/>
          </a:xfrm>
          <a:prstGeom prst="rect">
            <a:avLst/>
          </a:prstGeom>
          <a:noFill/>
        </p:spPr>
        <p:txBody>
          <a:bodyPr wrap="none" rtlCol="0">
            <a:spAutoFit/>
          </a:bodyPr>
          <a:lstStyle/>
          <a:p>
            <a:r>
              <a:rPr lang="en-US" sz="4800" b="1" dirty="0" smtClean="0">
                <a:latin typeface="Gill Sans MT"/>
                <a:cs typeface="Gill Sans MT"/>
              </a:rPr>
              <a:t>GI  VENTURE</a:t>
            </a:r>
            <a:endParaRPr lang="en-US" sz="4800" b="1" dirty="0">
              <a:latin typeface="Gill Sans MT"/>
              <a:cs typeface="Gill Sans MT"/>
            </a:endParaRPr>
          </a:p>
        </p:txBody>
      </p:sp>
      <p:sp>
        <p:nvSpPr>
          <p:cNvPr id="10" name="TextBox 9"/>
          <p:cNvSpPr txBox="1"/>
          <p:nvPr/>
        </p:nvSpPr>
        <p:spPr>
          <a:xfrm>
            <a:off x="1550460" y="490298"/>
            <a:ext cx="7593540" cy="954107"/>
          </a:xfrm>
          <a:prstGeom prst="rect">
            <a:avLst/>
          </a:prstGeom>
          <a:noFill/>
        </p:spPr>
        <p:txBody>
          <a:bodyPr wrap="square" rtlCol="0">
            <a:spAutoFit/>
          </a:bodyPr>
          <a:lstStyle/>
          <a:p>
            <a:r>
              <a:rPr lang="en-US" sz="2800" dirty="0" smtClean="0">
                <a:solidFill>
                  <a:srgbClr val="2A81C4"/>
                </a:solidFill>
                <a:latin typeface="Gill Sans MT"/>
                <a:cs typeface="Gill Sans MT"/>
              </a:rPr>
              <a:t>Big Challenges: Segregation or Integration?</a:t>
            </a:r>
            <a:endParaRPr lang="en-US" sz="2800" dirty="0">
              <a:solidFill>
                <a:srgbClr val="2A81C4"/>
              </a:solidFill>
              <a:latin typeface="Gill Sans MT"/>
              <a:cs typeface="Gill Sans MT"/>
            </a:endParaRPr>
          </a:p>
          <a:p>
            <a:endParaRPr lang="en-US" sz="2800" dirty="0">
              <a:solidFill>
                <a:srgbClr val="2A81C4"/>
              </a:solidFill>
              <a:latin typeface="Gill Sans MT"/>
              <a:cs typeface="Gill Sans MT"/>
            </a:endParaRPr>
          </a:p>
        </p:txBody>
      </p:sp>
      <p:sp>
        <p:nvSpPr>
          <p:cNvPr id="29" name="TextBox 67"/>
          <p:cNvSpPr txBox="1">
            <a:spLocks noChangeArrowheads="1"/>
          </p:cNvSpPr>
          <p:nvPr/>
        </p:nvSpPr>
        <p:spPr bwMode="auto">
          <a:xfrm>
            <a:off x="4575177" y="921302"/>
            <a:ext cx="184666" cy="2400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Geneva" charset="0"/>
                <a:cs typeface="Geneva" charset="0"/>
              </a:defRPr>
            </a:lvl1pPr>
            <a:lvl2pPr marL="742950" indent="-285750" eaLnBrk="0" hangingPunct="0">
              <a:defRPr sz="2400">
                <a:solidFill>
                  <a:schemeClr val="tx1"/>
                </a:solidFill>
                <a:latin typeface="Calibri" charset="0"/>
                <a:ea typeface="Geneva" charset="0"/>
              </a:defRPr>
            </a:lvl2pPr>
            <a:lvl3pPr marL="1143000" indent="-228600" eaLnBrk="0" hangingPunct="0">
              <a:defRPr sz="2400">
                <a:solidFill>
                  <a:schemeClr val="tx1"/>
                </a:solidFill>
                <a:latin typeface="Calibri" charset="0"/>
                <a:ea typeface="Geneva" charset="0"/>
              </a:defRPr>
            </a:lvl3pPr>
            <a:lvl4pPr marL="1600200" indent="-228600" eaLnBrk="0" hangingPunct="0">
              <a:defRPr sz="2400">
                <a:solidFill>
                  <a:schemeClr val="tx1"/>
                </a:solidFill>
                <a:latin typeface="Calibri" charset="0"/>
                <a:ea typeface="Geneva" charset="0"/>
              </a:defRPr>
            </a:lvl4pPr>
            <a:lvl5pPr marL="2057400" indent="-228600" eaLnBrk="0" hangingPunct="0">
              <a:defRPr sz="2400">
                <a:solidFill>
                  <a:schemeClr val="tx1"/>
                </a:solidFill>
                <a:latin typeface="Calibri" charset="0"/>
                <a:ea typeface="Geneva" charset="0"/>
              </a:defRPr>
            </a:lvl5pPr>
            <a:lvl6pPr marL="2514600" indent="-228600" eaLnBrk="0" fontAlgn="base" hangingPunct="0">
              <a:spcBef>
                <a:spcPct val="0"/>
              </a:spcBef>
              <a:spcAft>
                <a:spcPct val="0"/>
              </a:spcAft>
              <a:defRPr sz="2400">
                <a:solidFill>
                  <a:schemeClr val="tx1"/>
                </a:solidFill>
                <a:latin typeface="Calibri" charset="0"/>
                <a:ea typeface="Geneva" charset="0"/>
              </a:defRPr>
            </a:lvl6pPr>
            <a:lvl7pPr marL="2971800" indent="-228600" eaLnBrk="0" fontAlgn="base" hangingPunct="0">
              <a:spcBef>
                <a:spcPct val="0"/>
              </a:spcBef>
              <a:spcAft>
                <a:spcPct val="0"/>
              </a:spcAft>
              <a:defRPr sz="2400">
                <a:solidFill>
                  <a:schemeClr val="tx1"/>
                </a:solidFill>
                <a:latin typeface="Calibri" charset="0"/>
                <a:ea typeface="Geneva" charset="0"/>
              </a:defRPr>
            </a:lvl7pPr>
            <a:lvl8pPr marL="3429000" indent="-228600" eaLnBrk="0" fontAlgn="base" hangingPunct="0">
              <a:spcBef>
                <a:spcPct val="0"/>
              </a:spcBef>
              <a:spcAft>
                <a:spcPct val="0"/>
              </a:spcAft>
              <a:defRPr sz="2400">
                <a:solidFill>
                  <a:schemeClr val="tx1"/>
                </a:solidFill>
                <a:latin typeface="Calibri" charset="0"/>
                <a:ea typeface="Geneva" charset="0"/>
              </a:defRPr>
            </a:lvl8pPr>
            <a:lvl9pPr marL="3886200" indent="-228600" eaLnBrk="0" fontAlgn="base" hangingPunct="0">
              <a:spcBef>
                <a:spcPct val="0"/>
              </a:spcBef>
              <a:spcAft>
                <a:spcPct val="0"/>
              </a:spcAft>
              <a:defRPr sz="2400">
                <a:solidFill>
                  <a:schemeClr val="tx1"/>
                </a:solidFill>
                <a:latin typeface="Calibri" charset="0"/>
                <a:ea typeface="Geneva" charset="0"/>
              </a:defRPr>
            </a:lvl9pPr>
          </a:lstStyle>
          <a:p>
            <a:pPr eaLnBrk="1" hangingPunct="1"/>
            <a:endParaRPr lang="en-US" sz="15000" b="1" dirty="0">
              <a:solidFill>
                <a:srgbClr val="2A81C4"/>
              </a:solidFill>
            </a:endParaRPr>
          </a:p>
        </p:txBody>
      </p:sp>
      <p:sp>
        <p:nvSpPr>
          <p:cNvPr id="7" name="TextBox 6"/>
          <p:cNvSpPr txBox="1"/>
          <p:nvPr/>
        </p:nvSpPr>
        <p:spPr>
          <a:xfrm>
            <a:off x="1550460" y="1981202"/>
            <a:ext cx="7314140" cy="4832092"/>
          </a:xfrm>
          <a:prstGeom prst="rect">
            <a:avLst/>
          </a:prstGeom>
          <a:noFill/>
        </p:spPr>
        <p:txBody>
          <a:bodyPr wrap="square" rtlCol="0">
            <a:spAutoFit/>
          </a:bodyPr>
          <a:lstStyle/>
          <a:p>
            <a:pPr algn="just"/>
            <a:r>
              <a:rPr lang="en-US" sz="2200" dirty="0" smtClean="0">
                <a:latin typeface="Gill Sans MT"/>
                <a:cs typeface="Gill Sans MT"/>
              </a:rPr>
              <a:t>Scientists may not want to participate in technology-focused activities.</a:t>
            </a:r>
          </a:p>
          <a:p>
            <a:pPr algn="just"/>
            <a:endParaRPr lang="en-US" sz="2200" dirty="0">
              <a:latin typeface="Gill Sans MT"/>
              <a:cs typeface="Gill Sans MT"/>
            </a:endParaRPr>
          </a:p>
          <a:p>
            <a:pPr algn="just"/>
            <a:r>
              <a:rPr lang="en-US" sz="2200" dirty="0" smtClean="0">
                <a:latin typeface="Gill Sans MT"/>
                <a:cs typeface="Gill Sans MT"/>
              </a:rPr>
              <a:t>Coding may not be a skill they want to cultivate or need to cultivate to advance their career.</a:t>
            </a:r>
          </a:p>
          <a:p>
            <a:pPr algn="just"/>
            <a:endParaRPr lang="en-US" sz="2200" dirty="0">
              <a:latin typeface="Gill Sans MT"/>
              <a:cs typeface="Gill Sans MT"/>
            </a:endParaRPr>
          </a:p>
          <a:p>
            <a:pPr algn="just"/>
            <a:r>
              <a:rPr lang="en-US" sz="2200" dirty="0" smtClean="0">
                <a:latin typeface="Gill Sans MT"/>
                <a:cs typeface="Gill Sans MT"/>
              </a:rPr>
              <a:t>So they </a:t>
            </a:r>
            <a:r>
              <a:rPr lang="en-US" sz="2200" dirty="0">
                <a:latin typeface="Gill Sans MT"/>
                <a:cs typeface="Gill Sans MT"/>
              </a:rPr>
              <a:t>may opt out of </a:t>
            </a:r>
            <a:r>
              <a:rPr lang="en-US" sz="2200" dirty="0" smtClean="0">
                <a:latin typeface="Gill Sans MT"/>
                <a:cs typeface="Gill Sans MT"/>
              </a:rPr>
              <a:t>activities </a:t>
            </a:r>
            <a:r>
              <a:rPr lang="en-US" sz="2200" dirty="0">
                <a:latin typeface="Gill Sans MT"/>
                <a:cs typeface="Gill Sans MT"/>
              </a:rPr>
              <a:t>if the </a:t>
            </a:r>
            <a:r>
              <a:rPr lang="en-US" sz="2200" dirty="0" smtClean="0">
                <a:latin typeface="Gill Sans MT"/>
                <a:cs typeface="Gill Sans MT"/>
              </a:rPr>
              <a:t>activities </a:t>
            </a:r>
            <a:r>
              <a:rPr lang="en-US" sz="2200" dirty="0">
                <a:latin typeface="Gill Sans MT"/>
                <a:cs typeface="Gill Sans MT"/>
              </a:rPr>
              <a:t>are described as being technology-intensive. </a:t>
            </a:r>
            <a:endParaRPr lang="en-US" sz="2200" dirty="0" smtClean="0">
              <a:latin typeface="Gill Sans MT"/>
              <a:cs typeface="Gill Sans MT"/>
            </a:endParaRPr>
          </a:p>
          <a:p>
            <a:pPr algn="just"/>
            <a:endParaRPr lang="en-US" sz="2200" dirty="0">
              <a:latin typeface="Gill Sans MT"/>
              <a:cs typeface="Gill Sans MT"/>
            </a:endParaRPr>
          </a:p>
          <a:p>
            <a:pPr algn="just"/>
            <a:r>
              <a:rPr lang="en-US" sz="2200" dirty="0" smtClean="0">
                <a:latin typeface="Gill Sans MT"/>
                <a:cs typeface="Gill Sans MT"/>
              </a:rPr>
              <a:t>However</a:t>
            </a:r>
            <a:r>
              <a:rPr lang="en-US" sz="2200" dirty="0">
                <a:latin typeface="Gill Sans MT"/>
                <a:cs typeface="Gill Sans MT"/>
              </a:rPr>
              <a:t>, these non-coding scientists—the ones we’ve worked </a:t>
            </a:r>
            <a:r>
              <a:rPr lang="en-US" sz="2200" dirty="0" smtClean="0">
                <a:latin typeface="Gill Sans MT"/>
                <a:cs typeface="Gill Sans MT"/>
              </a:rPr>
              <a:t>with</a:t>
            </a:r>
            <a:r>
              <a:rPr lang="en-US" sz="2200" dirty="0">
                <a:latin typeface="Gill Sans MT"/>
                <a:cs typeface="Gill Sans MT"/>
              </a:rPr>
              <a:t>—</a:t>
            </a:r>
            <a:r>
              <a:rPr lang="en-US" sz="2200" dirty="0" smtClean="0">
                <a:latin typeface="Gill Sans MT"/>
                <a:cs typeface="Gill Sans MT"/>
              </a:rPr>
              <a:t>expressed </a:t>
            </a:r>
            <a:r>
              <a:rPr lang="en-US" sz="2200" dirty="0">
                <a:latin typeface="Gill Sans MT"/>
                <a:cs typeface="Gill Sans MT"/>
              </a:rPr>
              <a:t>enjoyment with creating software requirements in the form of personas and scenarios; and they excelled at this activity. </a:t>
            </a:r>
          </a:p>
          <a:p>
            <a:pPr algn="just"/>
            <a:endParaRPr lang="en-US" sz="2200" dirty="0">
              <a:latin typeface="Gill Sans MT"/>
              <a:cs typeface="Gill Sans MT"/>
            </a:endParaRPr>
          </a:p>
        </p:txBody>
      </p:sp>
      <p:sp>
        <p:nvSpPr>
          <p:cNvPr id="3" name="TextBox 2"/>
          <p:cNvSpPr txBox="1"/>
          <p:nvPr/>
        </p:nvSpPr>
        <p:spPr>
          <a:xfrm>
            <a:off x="3203236" y="1444405"/>
            <a:ext cx="3787215" cy="830997"/>
          </a:xfrm>
          <a:prstGeom prst="rect">
            <a:avLst/>
          </a:prstGeom>
          <a:noFill/>
        </p:spPr>
        <p:txBody>
          <a:bodyPr wrap="none" rtlCol="0">
            <a:spAutoFit/>
          </a:bodyPr>
          <a:lstStyle/>
          <a:p>
            <a:r>
              <a:rPr lang="en-US" sz="2400" b="1" dirty="0">
                <a:latin typeface="Gill Sans MT"/>
                <a:cs typeface="Gill Sans MT"/>
              </a:rPr>
              <a:t>Challenges of integration</a:t>
            </a:r>
          </a:p>
          <a:p>
            <a:endParaRPr lang="en-US" sz="2400" dirty="0">
              <a:latin typeface="Gill Sans MT"/>
              <a:cs typeface="Gill Sans MT"/>
            </a:endParaRPr>
          </a:p>
        </p:txBody>
      </p:sp>
    </p:spTree>
    <p:extLst>
      <p:ext uri="{BB962C8B-B14F-4D97-AF65-F5344CB8AC3E}">
        <p14:creationId xmlns:p14="http://schemas.microsoft.com/office/powerpoint/2010/main" val="18047416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
            <a:ext cx="1258455" cy="6858000"/>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4" name="Rectangle 3"/>
          <p:cNvSpPr/>
          <p:nvPr/>
        </p:nvSpPr>
        <p:spPr>
          <a:xfrm rot="5400000">
            <a:off x="-2361807" y="3334903"/>
            <a:ext cx="7088128"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5" name="TextBox 4"/>
          <p:cNvSpPr txBox="1"/>
          <p:nvPr/>
        </p:nvSpPr>
        <p:spPr>
          <a:xfrm rot="16200000">
            <a:off x="-1561035" y="2771844"/>
            <a:ext cx="4249781" cy="830997"/>
          </a:xfrm>
          <a:prstGeom prst="rect">
            <a:avLst/>
          </a:prstGeom>
          <a:noFill/>
        </p:spPr>
        <p:txBody>
          <a:bodyPr wrap="none" rtlCol="0">
            <a:spAutoFit/>
          </a:bodyPr>
          <a:lstStyle/>
          <a:p>
            <a:r>
              <a:rPr lang="en-US" sz="4800" b="1" dirty="0" smtClean="0">
                <a:latin typeface="Gill Sans MT"/>
                <a:cs typeface="Gill Sans MT"/>
              </a:rPr>
              <a:t>GI  VENTURE</a:t>
            </a:r>
            <a:endParaRPr lang="en-US" sz="4800" b="1" dirty="0">
              <a:latin typeface="Gill Sans MT"/>
              <a:cs typeface="Gill Sans MT"/>
            </a:endParaRPr>
          </a:p>
        </p:txBody>
      </p:sp>
      <p:sp>
        <p:nvSpPr>
          <p:cNvPr id="10" name="TextBox 9"/>
          <p:cNvSpPr txBox="1"/>
          <p:nvPr/>
        </p:nvSpPr>
        <p:spPr>
          <a:xfrm>
            <a:off x="1550460" y="490298"/>
            <a:ext cx="7593540" cy="954107"/>
          </a:xfrm>
          <a:prstGeom prst="rect">
            <a:avLst/>
          </a:prstGeom>
          <a:noFill/>
        </p:spPr>
        <p:txBody>
          <a:bodyPr wrap="square" rtlCol="0">
            <a:spAutoFit/>
          </a:bodyPr>
          <a:lstStyle/>
          <a:p>
            <a:r>
              <a:rPr lang="en-US" sz="2800" dirty="0" smtClean="0">
                <a:solidFill>
                  <a:srgbClr val="2A81C4"/>
                </a:solidFill>
                <a:latin typeface="Gill Sans MT"/>
                <a:cs typeface="Gill Sans MT"/>
              </a:rPr>
              <a:t>Big Challenges: Segregation or Integration?</a:t>
            </a:r>
            <a:endParaRPr lang="en-US" sz="2800" dirty="0">
              <a:solidFill>
                <a:srgbClr val="2A81C4"/>
              </a:solidFill>
              <a:latin typeface="Gill Sans MT"/>
              <a:cs typeface="Gill Sans MT"/>
            </a:endParaRPr>
          </a:p>
          <a:p>
            <a:endParaRPr lang="en-US" sz="2800" dirty="0">
              <a:solidFill>
                <a:srgbClr val="2A81C4"/>
              </a:solidFill>
              <a:latin typeface="Gill Sans MT"/>
              <a:cs typeface="Gill Sans MT"/>
            </a:endParaRPr>
          </a:p>
        </p:txBody>
      </p:sp>
      <p:sp>
        <p:nvSpPr>
          <p:cNvPr id="29" name="TextBox 67"/>
          <p:cNvSpPr txBox="1">
            <a:spLocks noChangeArrowheads="1"/>
          </p:cNvSpPr>
          <p:nvPr/>
        </p:nvSpPr>
        <p:spPr bwMode="auto">
          <a:xfrm>
            <a:off x="4575177" y="921302"/>
            <a:ext cx="184666" cy="2400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Geneva" charset="0"/>
                <a:cs typeface="Geneva" charset="0"/>
              </a:defRPr>
            </a:lvl1pPr>
            <a:lvl2pPr marL="742950" indent="-285750" eaLnBrk="0" hangingPunct="0">
              <a:defRPr sz="2400">
                <a:solidFill>
                  <a:schemeClr val="tx1"/>
                </a:solidFill>
                <a:latin typeface="Calibri" charset="0"/>
                <a:ea typeface="Geneva" charset="0"/>
              </a:defRPr>
            </a:lvl2pPr>
            <a:lvl3pPr marL="1143000" indent="-228600" eaLnBrk="0" hangingPunct="0">
              <a:defRPr sz="2400">
                <a:solidFill>
                  <a:schemeClr val="tx1"/>
                </a:solidFill>
                <a:latin typeface="Calibri" charset="0"/>
                <a:ea typeface="Geneva" charset="0"/>
              </a:defRPr>
            </a:lvl3pPr>
            <a:lvl4pPr marL="1600200" indent="-228600" eaLnBrk="0" hangingPunct="0">
              <a:defRPr sz="2400">
                <a:solidFill>
                  <a:schemeClr val="tx1"/>
                </a:solidFill>
                <a:latin typeface="Calibri" charset="0"/>
                <a:ea typeface="Geneva" charset="0"/>
              </a:defRPr>
            </a:lvl4pPr>
            <a:lvl5pPr marL="2057400" indent="-228600" eaLnBrk="0" hangingPunct="0">
              <a:defRPr sz="2400">
                <a:solidFill>
                  <a:schemeClr val="tx1"/>
                </a:solidFill>
                <a:latin typeface="Calibri" charset="0"/>
                <a:ea typeface="Geneva" charset="0"/>
              </a:defRPr>
            </a:lvl5pPr>
            <a:lvl6pPr marL="2514600" indent="-228600" eaLnBrk="0" fontAlgn="base" hangingPunct="0">
              <a:spcBef>
                <a:spcPct val="0"/>
              </a:spcBef>
              <a:spcAft>
                <a:spcPct val="0"/>
              </a:spcAft>
              <a:defRPr sz="2400">
                <a:solidFill>
                  <a:schemeClr val="tx1"/>
                </a:solidFill>
                <a:latin typeface="Calibri" charset="0"/>
                <a:ea typeface="Geneva" charset="0"/>
              </a:defRPr>
            </a:lvl6pPr>
            <a:lvl7pPr marL="2971800" indent="-228600" eaLnBrk="0" fontAlgn="base" hangingPunct="0">
              <a:spcBef>
                <a:spcPct val="0"/>
              </a:spcBef>
              <a:spcAft>
                <a:spcPct val="0"/>
              </a:spcAft>
              <a:defRPr sz="2400">
                <a:solidFill>
                  <a:schemeClr val="tx1"/>
                </a:solidFill>
                <a:latin typeface="Calibri" charset="0"/>
                <a:ea typeface="Geneva" charset="0"/>
              </a:defRPr>
            </a:lvl7pPr>
            <a:lvl8pPr marL="3429000" indent="-228600" eaLnBrk="0" fontAlgn="base" hangingPunct="0">
              <a:spcBef>
                <a:spcPct val="0"/>
              </a:spcBef>
              <a:spcAft>
                <a:spcPct val="0"/>
              </a:spcAft>
              <a:defRPr sz="2400">
                <a:solidFill>
                  <a:schemeClr val="tx1"/>
                </a:solidFill>
                <a:latin typeface="Calibri" charset="0"/>
                <a:ea typeface="Geneva" charset="0"/>
              </a:defRPr>
            </a:lvl8pPr>
            <a:lvl9pPr marL="3886200" indent="-228600" eaLnBrk="0" fontAlgn="base" hangingPunct="0">
              <a:spcBef>
                <a:spcPct val="0"/>
              </a:spcBef>
              <a:spcAft>
                <a:spcPct val="0"/>
              </a:spcAft>
              <a:defRPr sz="2400">
                <a:solidFill>
                  <a:schemeClr val="tx1"/>
                </a:solidFill>
                <a:latin typeface="Calibri" charset="0"/>
                <a:ea typeface="Geneva" charset="0"/>
              </a:defRPr>
            </a:lvl9pPr>
          </a:lstStyle>
          <a:p>
            <a:pPr eaLnBrk="1" hangingPunct="1"/>
            <a:endParaRPr lang="en-US" sz="15000" b="1" dirty="0">
              <a:solidFill>
                <a:srgbClr val="2A81C4"/>
              </a:solidFill>
            </a:endParaRPr>
          </a:p>
        </p:txBody>
      </p:sp>
      <p:sp>
        <p:nvSpPr>
          <p:cNvPr id="7" name="TextBox 6"/>
          <p:cNvSpPr txBox="1"/>
          <p:nvPr/>
        </p:nvSpPr>
        <p:spPr>
          <a:xfrm>
            <a:off x="1550461" y="1659468"/>
            <a:ext cx="7314140" cy="2677656"/>
          </a:xfrm>
          <a:prstGeom prst="rect">
            <a:avLst/>
          </a:prstGeom>
          <a:noFill/>
        </p:spPr>
        <p:txBody>
          <a:bodyPr wrap="square" rtlCol="0">
            <a:spAutoFit/>
          </a:bodyPr>
          <a:lstStyle/>
          <a:p>
            <a:pPr algn="ctr"/>
            <a:endParaRPr lang="en-US" sz="2800" dirty="0">
              <a:latin typeface="Gill Sans MT"/>
              <a:cs typeface="Gill Sans MT"/>
            </a:endParaRPr>
          </a:p>
          <a:p>
            <a:pPr algn="ctr"/>
            <a:r>
              <a:rPr lang="en-US" sz="2800" b="1" dirty="0">
                <a:latin typeface="Gill Sans MT"/>
                <a:cs typeface="Gill Sans MT"/>
              </a:rPr>
              <a:t>Benefits of </a:t>
            </a:r>
            <a:r>
              <a:rPr lang="en-US" sz="2800" b="1" dirty="0" smtClean="0">
                <a:latin typeface="Gill Sans MT"/>
                <a:cs typeface="Gill Sans MT"/>
              </a:rPr>
              <a:t>integration</a:t>
            </a:r>
          </a:p>
          <a:p>
            <a:pPr algn="ctr"/>
            <a:r>
              <a:rPr lang="en-US" sz="2800" dirty="0" smtClean="0">
                <a:latin typeface="Gill Sans MT"/>
                <a:cs typeface="Gill Sans MT"/>
              </a:rPr>
              <a:t>Integration encourages </a:t>
            </a:r>
            <a:r>
              <a:rPr lang="en-US" sz="2800" dirty="0">
                <a:latin typeface="Gill Sans MT"/>
                <a:cs typeface="Gill Sans MT"/>
              </a:rPr>
              <a:t>more information sharing and knowledge translation between different </a:t>
            </a:r>
            <a:r>
              <a:rPr lang="en-US" sz="2800" dirty="0" smtClean="0">
                <a:latin typeface="Gill Sans MT"/>
                <a:cs typeface="Gill Sans MT"/>
              </a:rPr>
              <a:t>domains. This </a:t>
            </a:r>
            <a:r>
              <a:rPr lang="en-US" sz="2800" dirty="0">
                <a:latin typeface="Gill Sans MT"/>
                <a:cs typeface="Gill Sans MT"/>
              </a:rPr>
              <a:t>may </a:t>
            </a:r>
            <a:r>
              <a:rPr lang="en-US" sz="2800" dirty="0" smtClean="0">
                <a:latin typeface="Gill Sans MT"/>
                <a:cs typeface="Gill Sans MT"/>
              </a:rPr>
              <a:t>make </a:t>
            </a:r>
            <a:r>
              <a:rPr lang="en-US" sz="2800" dirty="0">
                <a:latin typeface="Gill Sans MT"/>
                <a:cs typeface="Gill Sans MT"/>
              </a:rPr>
              <a:t>the work more </a:t>
            </a:r>
            <a:r>
              <a:rPr lang="en-US" sz="2800" dirty="0" smtClean="0">
                <a:latin typeface="Gill Sans MT"/>
                <a:cs typeface="Gill Sans MT"/>
              </a:rPr>
              <a:t>creative because we are learning and pushing boundaries. </a:t>
            </a:r>
            <a:endParaRPr lang="en-US" sz="2800" b="1" dirty="0">
              <a:latin typeface="Gill Sans MT"/>
              <a:cs typeface="Gill Sans MT"/>
            </a:endParaRPr>
          </a:p>
        </p:txBody>
      </p:sp>
    </p:spTree>
    <p:extLst>
      <p:ext uri="{BB962C8B-B14F-4D97-AF65-F5344CB8AC3E}">
        <p14:creationId xmlns:p14="http://schemas.microsoft.com/office/powerpoint/2010/main" val="416118820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
            <a:ext cx="1258455" cy="6858000"/>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4" name="Rectangle 3"/>
          <p:cNvSpPr/>
          <p:nvPr/>
        </p:nvSpPr>
        <p:spPr>
          <a:xfrm rot="5400000">
            <a:off x="-2361807" y="3334903"/>
            <a:ext cx="7088128"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5" name="TextBox 4"/>
          <p:cNvSpPr txBox="1"/>
          <p:nvPr/>
        </p:nvSpPr>
        <p:spPr>
          <a:xfrm rot="16200000">
            <a:off x="-1561035" y="2771844"/>
            <a:ext cx="4249781" cy="830997"/>
          </a:xfrm>
          <a:prstGeom prst="rect">
            <a:avLst/>
          </a:prstGeom>
          <a:noFill/>
        </p:spPr>
        <p:txBody>
          <a:bodyPr wrap="none" rtlCol="0">
            <a:spAutoFit/>
          </a:bodyPr>
          <a:lstStyle/>
          <a:p>
            <a:r>
              <a:rPr lang="en-US" sz="4800" b="1" dirty="0" smtClean="0">
                <a:latin typeface="Gill Sans MT"/>
                <a:cs typeface="Gill Sans MT"/>
              </a:rPr>
              <a:t>GI  VENTURE</a:t>
            </a:r>
            <a:endParaRPr lang="en-US" sz="4800" b="1" dirty="0">
              <a:latin typeface="Gill Sans MT"/>
              <a:cs typeface="Gill Sans MT"/>
            </a:endParaRPr>
          </a:p>
        </p:txBody>
      </p:sp>
      <p:sp>
        <p:nvSpPr>
          <p:cNvPr id="10" name="TextBox 9"/>
          <p:cNvSpPr txBox="1"/>
          <p:nvPr/>
        </p:nvSpPr>
        <p:spPr>
          <a:xfrm>
            <a:off x="1550460" y="490298"/>
            <a:ext cx="7593540" cy="954107"/>
          </a:xfrm>
          <a:prstGeom prst="rect">
            <a:avLst/>
          </a:prstGeom>
          <a:noFill/>
        </p:spPr>
        <p:txBody>
          <a:bodyPr wrap="square" rtlCol="0">
            <a:spAutoFit/>
          </a:bodyPr>
          <a:lstStyle/>
          <a:p>
            <a:r>
              <a:rPr lang="en-US" sz="2800" dirty="0" smtClean="0">
                <a:solidFill>
                  <a:srgbClr val="2A81C4"/>
                </a:solidFill>
                <a:latin typeface="Gill Sans MT"/>
                <a:cs typeface="Gill Sans MT"/>
              </a:rPr>
              <a:t>Big Challenges: Segregation or Integration?</a:t>
            </a:r>
            <a:endParaRPr lang="en-US" sz="2800" dirty="0">
              <a:solidFill>
                <a:srgbClr val="2A81C4"/>
              </a:solidFill>
              <a:latin typeface="Gill Sans MT"/>
              <a:cs typeface="Gill Sans MT"/>
            </a:endParaRPr>
          </a:p>
          <a:p>
            <a:endParaRPr lang="en-US" sz="2800" dirty="0">
              <a:solidFill>
                <a:srgbClr val="2A81C4"/>
              </a:solidFill>
              <a:latin typeface="Gill Sans MT"/>
              <a:cs typeface="Gill Sans MT"/>
            </a:endParaRPr>
          </a:p>
        </p:txBody>
      </p:sp>
      <p:sp>
        <p:nvSpPr>
          <p:cNvPr id="29" name="TextBox 67"/>
          <p:cNvSpPr txBox="1">
            <a:spLocks noChangeArrowheads="1"/>
          </p:cNvSpPr>
          <p:nvPr/>
        </p:nvSpPr>
        <p:spPr bwMode="auto">
          <a:xfrm>
            <a:off x="4575177" y="921302"/>
            <a:ext cx="184666" cy="2400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Geneva" charset="0"/>
                <a:cs typeface="Geneva" charset="0"/>
              </a:defRPr>
            </a:lvl1pPr>
            <a:lvl2pPr marL="742950" indent="-285750" eaLnBrk="0" hangingPunct="0">
              <a:defRPr sz="2400">
                <a:solidFill>
                  <a:schemeClr val="tx1"/>
                </a:solidFill>
                <a:latin typeface="Calibri" charset="0"/>
                <a:ea typeface="Geneva" charset="0"/>
              </a:defRPr>
            </a:lvl2pPr>
            <a:lvl3pPr marL="1143000" indent="-228600" eaLnBrk="0" hangingPunct="0">
              <a:defRPr sz="2400">
                <a:solidFill>
                  <a:schemeClr val="tx1"/>
                </a:solidFill>
                <a:latin typeface="Calibri" charset="0"/>
                <a:ea typeface="Geneva" charset="0"/>
              </a:defRPr>
            </a:lvl3pPr>
            <a:lvl4pPr marL="1600200" indent="-228600" eaLnBrk="0" hangingPunct="0">
              <a:defRPr sz="2400">
                <a:solidFill>
                  <a:schemeClr val="tx1"/>
                </a:solidFill>
                <a:latin typeface="Calibri" charset="0"/>
                <a:ea typeface="Geneva" charset="0"/>
              </a:defRPr>
            </a:lvl4pPr>
            <a:lvl5pPr marL="2057400" indent="-228600" eaLnBrk="0" hangingPunct="0">
              <a:defRPr sz="2400">
                <a:solidFill>
                  <a:schemeClr val="tx1"/>
                </a:solidFill>
                <a:latin typeface="Calibri" charset="0"/>
                <a:ea typeface="Geneva" charset="0"/>
              </a:defRPr>
            </a:lvl5pPr>
            <a:lvl6pPr marL="2514600" indent="-228600" eaLnBrk="0" fontAlgn="base" hangingPunct="0">
              <a:spcBef>
                <a:spcPct val="0"/>
              </a:spcBef>
              <a:spcAft>
                <a:spcPct val="0"/>
              </a:spcAft>
              <a:defRPr sz="2400">
                <a:solidFill>
                  <a:schemeClr val="tx1"/>
                </a:solidFill>
                <a:latin typeface="Calibri" charset="0"/>
                <a:ea typeface="Geneva" charset="0"/>
              </a:defRPr>
            </a:lvl6pPr>
            <a:lvl7pPr marL="2971800" indent="-228600" eaLnBrk="0" fontAlgn="base" hangingPunct="0">
              <a:spcBef>
                <a:spcPct val="0"/>
              </a:spcBef>
              <a:spcAft>
                <a:spcPct val="0"/>
              </a:spcAft>
              <a:defRPr sz="2400">
                <a:solidFill>
                  <a:schemeClr val="tx1"/>
                </a:solidFill>
                <a:latin typeface="Calibri" charset="0"/>
                <a:ea typeface="Geneva" charset="0"/>
              </a:defRPr>
            </a:lvl7pPr>
            <a:lvl8pPr marL="3429000" indent="-228600" eaLnBrk="0" fontAlgn="base" hangingPunct="0">
              <a:spcBef>
                <a:spcPct val="0"/>
              </a:spcBef>
              <a:spcAft>
                <a:spcPct val="0"/>
              </a:spcAft>
              <a:defRPr sz="2400">
                <a:solidFill>
                  <a:schemeClr val="tx1"/>
                </a:solidFill>
                <a:latin typeface="Calibri" charset="0"/>
                <a:ea typeface="Geneva" charset="0"/>
              </a:defRPr>
            </a:lvl8pPr>
            <a:lvl9pPr marL="3886200" indent="-228600" eaLnBrk="0" fontAlgn="base" hangingPunct="0">
              <a:spcBef>
                <a:spcPct val="0"/>
              </a:spcBef>
              <a:spcAft>
                <a:spcPct val="0"/>
              </a:spcAft>
              <a:defRPr sz="2400">
                <a:solidFill>
                  <a:schemeClr val="tx1"/>
                </a:solidFill>
                <a:latin typeface="Calibri" charset="0"/>
                <a:ea typeface="Geneva" charset="0"/>
              </a:defRPr>
            </a:lvl9pPr>
          </a:lstStyle>
          <a:p>
            <a:pPr eaLnBrk="1" hangingPunct="1"/>
            <a:endParaRPr lang="en-US" sz="15000" b="1" dirty="0">
              <a:solidFill>
                <a:srgbClr val="2A81C4"/>
              </a:solidFill>
            </a:endParaRPr>
          </a:p>
        </p:txBody>
      </p:sp>
      <p:sp>
        <p:nvSpPr>
          <p:cNvPr id="7" name="TextBox 6"/>
          <p:cNvSpPr txBox="1"/>
          <p:nvPr/>
        </p:nvSpPr>
        <p:spPr>
          <a:xfrm>
            <a:off x="1550461" y="1219201"/>
            <a:ext cx="7314140" cy="5016758"/>
          </a:xfrm>
          <a:prstGeom prst="rect">
            <a:avLst/>
          </a:prstGeom>
          <a:noFill/>
        </p:spPr>
        <p:txBody>
          <a:bodyPr wrap="square" rtlCol="0">
            <a:spAutoFit/>
          </a:bodyPr>
          <a:lstStyle/>
          <a:p>
            <a:r>
              <a:rPr lang="en-US" sz="2000" b="1" dirty="0" smtClean="0">
                <a:latin typeface="Gill Sans MT"/>
                <a:cs typeface="Gill Sans MT"/>
              </a:rPr>
              <a:t>Questions We’re Trying to Answer</a:t>
            </a:r>
            <a:endParaRPr lang="en-US" sz="2000" b="1" dirty="0">
              <a:latin typeface="Gill Sans MT"/>
              <a:cs typeface="Gill Sans MT"/>
            </a:endParaRPr>
          </a:p>
          <a:p>
            <a:pPr marL="171450" indent="-171450">
              <a:buFontTx/>
              <a:buChar char="-"/>
            </a:pPr>
            <a:r>
              <a:rPr lang="en-US" sz="2000" dirty="0">
                <a:latin typeface="Gill Sans MT"/>
                <a:cs typeface="Gill Sans MT"/>
              </a:rPr>
              <a:t>What do we make of the paradox of scientists who do not want to focus on </a:t>
            </a:r>
            <a:r>
              <a:rPr lang="en-US" sz="2000" dirty="0" smtClean="0">
                <a:latin typeface="Gill Sans MT"/>
                <a:cs typeface="Gill Sans MT"/>
              </a:rPr>
              <a:t>technology, </a:t>
            </a:r>
            <a:r>
              <a:rPr lang="en-US" sz="2000" dirty="0">
                <a:latin typeface="Gill Sans MT"/>
                <a:cs typeface="Gill Sans MT"/>
              </a:rPr>
              <a:t>yet say they enjoy some technologically-focused activities?</a:t>
            </a:r>
          </a:p>
          <a:p>
            <a:pPr marL="171450" indent="-171450">
              <a:buFontTx/>
              <a:buChar char="-"/>
            </a:pPr>
            <a:r>
              <a:rPr lang="en-US" sz="2000" dirty="0">
                <a:latin typeface="Gill Sans MT"/>
                <a:cs typeface="Gill Sans MT"/>
              </a:rPr>
              <a:t>How do we keep non-coding scientists engaged? </a:t>
            </a:r>
          </a:p>
          <a:p>
            <a:pPr marL="171450" indent="-171450">
              <a:buFontTx/>
              <a:buChar char="-"/>
            </a:pPr>
            <a:r>
              <a:rPr lang="en-US" sz="2000" dirty="0">
                <a:latin typeface="Gill Sans MT"/>
                <a:cs typeface="Gill Sans MT"/>
              </a:rPr>
              <a:t>Or should we only select coding scientists for WSSI/OCEP work?</a:t>
            </a:r>
          </a:p>
          <a:p>
            <a:pPr marL="171450" indent="-171450">
              <a:buFontTx/>
              <a:buChar char="-"/>
            </a:pPr>
            <a:r>
              <a:rPr lang="en-US" sz="2000" dirty="0">
                <a:latin typeface="Gill Sans MT"/>
                <a:cs typeface="Gill Sans MT"/>
              </a:rPr>
              <a:t>Or should we revise OCEP so that some activities integrate the groups, and other activities (i.e., coding specifically) allow for segregation? </a:t>
            </a:r>
            <a:r>
              <a:rPr lang="en-US" sz="2000" dirty="0" smtClean="0">
                <a:latin typeface="Gill Sans MT"/>
                <a:cs typeface="Gill Sans MT"/>
              </a:rPr>
              <a:t>Will </a:t>
            </a:r>
            <a:r>
              <a:rPr lang="en-US" sz="2000" dirty="0">
                <a:latin typeface="Gill Sans MT"/>
                <a:cs typeface="Gill Sans MT"/>
              </a:rPr>
              <a:t>this create problems for synthesis and mutual understanding?</a:t>
            </a:r>
          </a:p>
          <a:p>
            <a:pPr marL="171450" indent="-171450">
              <a:buFontTx/>
              <a:buChar char="-"/>
            </a:pPr>
            <a:r>
              <a:rPr lang="en-US" sz="2000" dirty="0" smtClean="0">
                <a:latin typeface="Gill Sans MT"/>
                <a:cs typeface="Gill Sans MT"/>
              </a:rPr>
              <a:t>What’s </a:t>
            </a:r>
            <a:r>
              <a:rPr lang="en-US" sz="2000" dirty="0">
                <a:latin typeface="Gill Sans MT"/>
                <a:cs typeface="Gill Sans MT"/>
              </a:rPr>
              <a:t>reasonable given current culture and given our desire to create a culture shift? How do we demonstrate respect and understanding for current culture, but also help the academic community gently ease into a cultural shift where sharing </a:t>
            </a:r>
            <a:r>
              <a:rPr lang="en-US" sz="2000" dirty="0" smtClean="0">
                <a:latin typeface="Gill Sans MT"/>
                <a:cs typeface="Gill Sans MT"/>
              </a:rPr>
              <a:t/>
            </a:r>
            <a:br>
              <a:rPr lang="en-US" sz="2000" dirty="0" smtClean="0">
                <a:latin typeface="Gill Sans MT"/>
                <a:cs typeface="Gill Sans MT"/>
              </a:rPr>
            </a:br>
            <a:r>
              <a:rPr lang="en-US" sz="2000" dirty="0" smtClean="0">
                <a:latin typeface="Gill Sans MT"/>
                <a:cs typeface="Gill Sans MT"/>
              </a:rPr>
              <a:t>software</a:t>
            </a:r>
            <a:r>
              <a:rPr lang="en-US" sz="2000" dirty="0">
                <a:latin typeface="Gill Sans MT"/>
                <a:cs typeface="Gill Sans MT"/>
              </a:rPr>
              <a:t>/code and data are desired and factored into </a:t>
            </a:r>
            <a:r>
              <a:rPr lang="en-US" sz="2000" dirty="0" smtClean="0">
                <a:latin typeface="Gill Sans MT"/>
                <a:cs typeface="Gill Sans MT"/>
              </a:rPr>
              <a:t/>
            </a:r>
            <a:br>
              <a:rPr lang="en-US" sz="2000" dirty="0" smtClean="0">
                <a:latin typeface="Gill Sans MT"/>
                <a:cs typeface="Gill Sans MT"/>
              </a:rPr>
            </a:br>
            <a:r>
              <a:rPr lang="en-US" sz="2000" dirty="0" smtClean="0">
                <a:latin typeface="Gill Sans MT"/>
                <a:cs typeface="Gill Sans MT"/>
              </a:rPr>
              <a:t>tenure</a:t>
            </a:r>
            <a:r>
              <a:rPr lang="en-US" sz="2000" dirty="0">
                <a:latin typeface="Gill Sans MT"/>
                <a:cs typeface="Gill Sans MT"/>
              </a:rPr>
              <a:t>/promotion and funding decisions?</a:t>
            </a:r>
          </a:p>
        </p:txBody>
      </p:sp>
    </p:spTree>
    <p:extLst>
      <p:ext uri="{BB962C8B-B14F-4D97-AF65-F5344CB8AC3E}">
        <p14:creationId xmlns:p14="http://schemas.microsoft.com/office/powerpoint/2010/main" val="413689763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
            <a:ext cx="1258455" cy="6858000"/>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4" name="Rectangle 3"/>
          <p:cNvSpPr/>
          <p:nvPr/>
        </p:nvSpPr>
        <p:spPr>
          <a:xfrm rot="5400000">
            <a:off x="-2361807" y="3334903"/>
            <a:ext cx="7088128"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5" name="TextBox 4"/>
          <p:cNvSpPr txBox="1"/>
          <p:nvPr/>
        </p:nvSpPr>
        <p:spPr>
          <a:xfrm rot="16200000">
            <a:off x="-1561035" y="2771844"/>
            <a:ext cx="4249781" cy="830997"/>
          </a:xfrm>
          <a:prstGeom prst="rect">
            <a:avLst/>
          </a:prstGeom>
          <a:noFill/>
        </p:spPr>
        <p:txBody>
          <a:bodyPr wrap="none" rtlCol="0">
            <a:spAutoFit/>
          </a:bodyPr>
          <a:lstStyle/>
          <a:p>
            <a:r>
              <a:rPr lang="en-US" sz="4800" b="1" dirty="0" smtClean="0">
                <a:latin typeface="Gill Sans MT"/>
                <a:cs typeface="Gill Sans MT"/>
              </a:rPr>
              <a:t>GI  VENTURE</a:t>
            </a:r>
            <a:endParaRPr lang="en-US" sz="4800" b="1" dirty="0">
              <a:latin typeface="Gill Sans MT"/>
              <a:cs typeface="Gill Sans MT"/>
            </a:endParaRPr>
          </a:p>
        </p:txBody>
      </p:sp>
      <p:sp>
        <p:nvSpPr>
          <p:cNvPr id="10" name="TextBox 9"/>
          <p:cNvSpPr txBox="1"/>
          <p:nvPr/>
        </p:nvSpPr>
        <p:spPr>
          <a:xfrm>
            <a:off x="1550460" y="490298"/>
            <a:ext cx="7593540" cy="954107"/>
          </a:xfrm>
          <a:prstGeom prst="rect">
            <a:avLst/>
          </a:prstGeom>
          <a:noFill/>
        </p:spPr>
        <p:txBody>
          <a:bodyPr wrap="square" rtlCol="0">
            <a:spAutoFit/>
          </a:bodyPr>
          <a:lstStyle/>
          <a:p>
            <a:r>
              <a:rPr lang="en-US" sz="2800" dirty="0" smtClean="0">
                <a:solidFill>
                  <a:srgbClr val="2A81C4"/>
                </a:solidFill>
                <a:latin typeface="Gill Sans MT"/>
                <a:cs typeface="Gill Sans MT"/>
              </a:rPr>
              <a:t>Big Challenges: Sustaining Engagement</a:t>
            </a:r>
            <a:endParaRPr lang="en-US" sz="2800" dirty="0">
              <a:solidFill>
                <a:srgbClr val="2A81C4"/>
              </a:solidFill>
              <a:latin typeface="Gill Sans MT"/>
              <a:cs typeface="Gill Sans MT"/>
            </a:endParaRPr>
          </a:p>
          <a:p>
            <a:endParaRPr lang="en-US" sz="2800" dirty="0">
              <a:solidFill>
                <a:srgbClr val="2A81C4"/>
              </a:solidFill>
              <a:latin typeface="Gill Sans MT"/>
              <a:cs typeface="Gill Sans MT"/>
            </a:endParaRPr>
          </a:p>
        </p:txBody>
      </p:sp>
      <p:sp>
        <p:nvSpPr>
          <p:cNvPr id="3" name="TextBox 2"/>
          <p:cNvSpPr txBox="1"/>
          <p:nvPr/>
        </p:nvSpPr>
        <p:spPr>
          <a:xfrm>
            <a:off x="1498602" y="1176867"/>
            <a:ext cx="7332132" cy="5632310"/>
          </a:xfrm>
          <a:prstGeom prst="rect">
            <a:avLst/>
          </a:prstGeom>
          <a:noFill/>
        </p:spPr>
        <p:txBody>
          <a:bodyPr wrap="square" rtlCol="0">
            <a:spAutoFit/>
          </a:bodyPr>
          <a:lstStyle/>
          <a:p>
            <a:r>
              <a:rPr lang="en-US" sz="2400" dirty="0" smtClean="0">
                <a:latin typeface="Gill Sans MT"/>
                <a:cs typeface="Gill Sans MT"/>
              </a:rPr>
              <a:t>Our </a:t>
            </a:r>
            <a:r>
              <a:rPr lang="en-US" sz="2400" dirty="0">
                <a:latin typeface="Gill Sans MT"/>
                <a:cs typeface="Gill Sans MT"/>
              </a:rPr>
              <a:t>team members—particularly the academic researchers—are </a:t>
            </a:r>
            <a:r>
              <a:rPr lang="en-US" sz="2400" dirty="0" smtClean="0">
                <a:latin typeface="Gill Sans MT"/>
                <a:cs typeface="Gill Sans MT"/>
              </a:rPr>
              <a:t>overloaded. </a:t>
            </a:r>
          </a:p>
          <a:p>
            <a:endParaRPr lang="en-US" sz="2400" dirty="0" smtClean="0">
              <a:latin typeface="Gill Sans MT"/>
              <a:cs typeface="Gill Sans MT"/>
            </a:endParaRPr>
          </a:p>
          <a:p>
            <a:r>
              <a:rPr lang="en-US" sz="2400" dirty="0" smtClean="0">
                <a:latin typeface="Gill Sans MT"/>
                <a:cs typeface="Gill Sans MT"/>
              </a:rPr>
              <a:t>To </a:t>
            </a:r>
            <a:r>
              <a:rPr lang="en-US" sz="2400" dirty="0">
                <a:latin typeface="Gill Sans MT"/>
                <a:cs typeface="Gill Sans MT"/>
              </a:rPr>
              <a:t>obtain tenure and promotion, these faculty must publish, get grants, teach, advise students, and fulfill service obligations. </a:t>
            </a:r>
            <a:r>
              <a:rPr lang="en-US" sz="2400" dirty="0" smtClean="0">
                <a:latin typeface="Gill Sans MT"/>
                <a:cs typeface="Gill Sans MT"/>
              </a:rPr>
              <a:t> At </a:t>
            </a:r>
            <a:r>
              <a:rPr lang="en-US" sz="2400" dirty="0">
                <a:latin typeface="Gill Sans MT"/>
                <a:cs typeface="Gill Sans MT"/>
              </a:rPr>
              <a:t>the current time, very few academic institutions value </a:t>
            </a:r>
            <a:r>
              <a:rPr lang="en-US" sz="2400" dirty="0" smtClean="0">
                <a:latin typeface="Gill Sans MT"/>
                <a:cs typeface="Gill Sans MT"/>
              </a:rPr>
              <a:t>code </a:t>
            </a:r>
            <a:r>
              <a:rPr lang="en-US" sz="2400" dirty="0">
                <a:latin typeface="Gill Sans MT"/>
                <a:cs typeface="Gill Sans MT"/>
              </a:rPr>
              <a:t>enough to make it a part of tenure/promotion decisions. This means that we at WSSI are constantly competing with these priorities. </a:t>
            </a:r>
            <a:endParaRPr lang="en-US" sz="2400" dirty="0" smtClean="0">
              <a:latin typeface="Gill Sans MT"/>
              <a:cs typeface="Gill Sans MT"/>
            </a:endParaRPr>
          </a:p>
          <a:p>
            <a:endParaRPr lang="en-US" sz="2400" dirty="0">
              <a:latin typeface="Gill Sans MT"/>
              <a:cs typeface="Gill Sans MT"/>
            </a:endParaRPr>
          </a:p>
          <a:p>
            <a:pPr marL="285750" indent="-285750">
              <a:buFont typeface="Arial"/>
              <a:buChar char="•"/>
            </a:pPr>
            <a:r>
              <a:rPr lang="en-US" sz="2400" dirty="0" smtClean="0">
                <a:latin typeface="Gill Sans MT"/>
                <a:cs typeface="Gill Sans MT"/>
              </a:rPr>
              <a:t>Incentives? </a:t>
            </a:r>
            <a:endParaRPr lang="en-US" sz="2400" dirty="0">
              <a:latin typeface="Gill Sans MT"/>
              <a:cs typeface="Gill Sans MT"/>
            </a:endParaRPr>
          </a:p>
          <a:p>
            <a:pPr marL="285750" indent="-285750">
              <a:buFont typeface="Arial"/>
              <a:buChar char="•"/>
            </a:pPr>
            <a:r>
              <a:rPr lang="en-US" sz="2400" dirty="0" smtClean="0">
                <a:latin typeface="Gill Sans MT"/>
                <a:cs typeface="Gill Sans MT"/>
              </a:rPr>
              <a:t>Publications</a:t>
            </a:r>
          </a:p>
          <a:p>
            <a:pPr marL="285750" indent="-285750">
              <a:buFont typeface="Arial"/>
              <a:buChar char="•"/>
            </a:pPr>
            <a:r>
              <a:rPr lang="en-US" sz="2400" dirty="0" smtClean="0">
                <a:latin typeface="Gill Sans MT"/>
                <a:cs typeface="Gill Sans MT"/>
              </a:rPr>
              <a:t>Funding</a:t>
            </a:r>
          </a:p>
          <a:p>
            <a:endParaRPr lang="en-US" sz="2400" dirty="0">
              <a:latin typeface="Gill Sans MT"/>
              <a:cs typeface="Gill Sans MT"/>
            </a:endParaRPr>
          </a:p>
          <a:p>
            <a:endParaRPr lang="en-US" sz="2400" dirty="0">
              <a:latin typeface="Gill Sans MT"/>
              <a:cs typeface="Gill Sans MT"/>
            </a:endParaRPr>
          </a:p>
        </p:txBody>
      </p:sp>
    </p:spTree>
    <p:extLst>
      <p:ext uri="{BB962C8B-B14F-4D97-AF65-F5344CB8AC3E}">
        <p14:creationId xmlns:p14="http://schemas.microsoft.com/office/powerpoint/2010/main" val="40118614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601133"/>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2" name="TextBox 1"/>
          <p:cNvSpPr txBox="1"/>
          <p:nvPr/>
        </p:nvSpPr>
        <p:spPr>
          <a:xfrm>
            <a:off x="2417926" y="707251"/>
            <a:ext cx="4684696" cy="584776"/>
          </a:xfrm>
          <a:prstGeom prst="rect">
            <a:avLst/>
          </a:prstGeom>
          <a:noFill/>
        </p:spPr>
        <p:txBody>
          <a:bodyPr wrap="none" rtlCol="0">
            <a:spAutoFit/>
          </a:bodyPr>
          <a:lstStyle/>
          <a:p>
            <a:pPr algn="ctr"/>
            <a:r>
              <a:rPr lang="en-US" sz="3200" b="1" dirty="0" smtClean="0">
                <a:latin typeface="Gill Sans MT"/>
                <a:cs typeface="Gill Sans MT"/>
              </a:rPr>
              <a:t>BOUNDARY OBJECTS</a:t>
            </a:r>
            <a:endParaRPr lang="en-US" sz="3200" b="1" dirty="0">
              <a:latin typeface="Gill Sans MT"/>
              <a:cs typeface="Gill Sans MT"/>
            </a:endParaRPr>
          </a:p>
        </p:txBody>
      </p:sp>
      <p:sp>
        <p:nvSpPr>
          <p:cNvPr id="4" name="Rectangle 3"/>
          <p:cNvSpPr/>
          <p:nvPr/>
        </p:nvSpPr>
        <p:spPr>
          <a:xfrm>
            <a:off x="-10764" y="1372176"/>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9" name="TextBox 8"/>
          <p:cNvSpPr txBox="1"/>
          <p:nvPr/>
        </p:nvSpPr>
        <p:spPr>
          <a:xfrm>
            <a:off x="404091" y="1750292"/>
            <a:ext cx="8335818" cy="4154983"/>
          </a:xfrm>
          <a:prstGeom prst="rect">
            <a:avLst/>
          </a:prstGeom>
          <a:noFill/>
        </p:spPr>
        <p:txBody>
          <a:bodyPr wrap="square" rtlCol="0">
            <a:spAutoFit/>
          </a:bodyPr>
          <a:lstStyle/>
          <a:p>
            <a:pPr algn="just"/>
            <a:r>
              <a:rPr lang="en-US" sz="2400" b="1" dirty="0" smtClean="0">
                <a:latin typeface="Gill Sans MT"/>
                <a:cs typeface="Gill Sans MT"/>
              </a:rPr>
              <a:t>“Boundary </a:t>
            </a:r>
            <a:r>
              <a:rPr lang="en-US" sz="2400" b="1" dirty="0">
                <a:latin typeface="Gill Sans MT"/>
                <a:cs typeface="Gill Sans MT"/>
              </a:rPr>
              <a:t>objects are objects which are both plastic enough to adapt to local needs and constraints of the several parties employing them, yet robust enough to maintain a common identity across </a:t>
            </a:r>
            <a:r>
              <a:rPr lang="en-US" sz="2400" b="1" dirty="0" smtClean="0">
                <a:latin typeface="Gill Sans MT"/>
                <a:cs typeface="Gill Sans MT"/>
              </a:rPr>
              <a:t>sites…They </a:t>
            </a:r>
            <a:r>
              <a:rPr lang="en-US" sz="2400" b="1" dirty="0">
                <a:latin typeface="Gill Sans MT"/>
                <a:cs typeface="Gill Sans MT"/>
              </a:rPr>
              <a:t>may be abstract or concrete. They have different meanings in different social worlds but their structure is common enough to more than one world to make them recognizable, a means of translation. The creation and management of boundary objects is key in developing and maintaining coherence across intersecting social worlds</a:t>
            </a:r>
            <a:r>
              <a:rPr lang="en-US" sz="2400" b="1" dirty="0" smtClean="0">
                <a:latin typeface="Gill Sans MT"/>
                <a:cs typeface="Gill Sans MT"/>
              </a:rPr>
              <a:t>.”</a:t>
            </a:r>
            <a:endParaRPr lang="en-US" sz="2400" b="1" dirty="0">
              <a:latin typeface="Gill Sans MT"/>
              <a:cs typeface="Gill Sans MT"/>
            </a:endParaRPr>
          </a:p>
        </p:txBody>
      </p:sp>
      <p:sp>
        <p:nvSpPr>
          <p:cNvPr id="11" name="Rectangle 10"/>
          <p:cNvSpPr/>
          <p:nvPr/>
        </p:nvSpPr>
        <p:spPr>
          <a:xfrm>
            <a:off x="1039091" y="5784411"/>
            <a:ext cx="7285182" cy="923330"/>
          </a:xfrm>
          <a:prstGeom prst="rect">
            <a:avLst/>
          </a:prstGeom>
        </p:spPr>
        <p:txBody>
          <a:bodyPr wrap="square">
            <a:spAutoFit/>
          </a:bodyPr>
          <a:lstStyle/>
          <a:p>
            <a:r>
              <a:rPr lang="en-US" dirty="0"/>
              <a:t>Star, </a:t>
            </a:r>
            <a:r>
              <a:rPr lang="en-US" dirty="0" smtClean="0"/>
              <a:t>S. &amp; </a:t>
            </a:r>
            <a:r>
              <a:rPr lang="en-US" dirty="0" err="1" smtClean="0"/>
              <a:t>Griesemer</a:t>
            </a:r>
            <a:r>
              <a:rPr lang="en-US" dirty="0"/>
              <a:t>, </a:t>
            </a:r>
            <a:r>
              <a:rPr lang="en-US" dirty="0" smtClean="0"/>
              <a:t>J. </a:t>
            </a:r>
            <a:r>
              <a:rPr lang="en-US" dirty="0"/>
              <a:t>(1989). </a:t>
            </a:r>
            <a:r>
              <a:rPr lang="en-US" dirty="0" smtClean="0"/>
              <a:t>Institutional </a:t>
            </a:r>
            <a:r>
              <a:rPr lang="en-US" dirty="0"/>
              <a:t>Ecology, 'Translations' and Boundary Objects: Amateurs and Professionals in Berkeley's Museum of Vertebrate Zoology, 1907-</a:t>
            </a:r>
            <a:r>
              <a:rPr lang="en-US" dirty="0" smtClean="0"/>
              <a:t>39. </a:t>
            </a:r>
            <a:r>
              <a:rPr lang="en-US" i="1" dirty="0"/>
              <a:t>Social Studies of </a:t>
            </a:r>
            <a:r>
              <a:rPr lang="en-US" i="1" dirty="0" smtClean="0"/>
              <a:t>Science, </a:t>
            </a:r>
            <a:r>
              <a:rPr lang="en-US" dirty="0" smtClean="0"/>
              <a:t>19(</a:t>
            </a:r>
            <a:r>
              <a:rPr lang="en-US" dirty="0"/>
              <a:t>3): 387–420.</a:t>
            </a:r>
          </a:p>
        </p:txBody>
      </p:sp>
    </p:spTree>
    <p:extLst>
      <p:ext uri="{BB962C8B-B14F-4D97-AF65-F5344CB8AC3E}">
        <p14:creationId xmlns:p14="http://schemas.microsoft.com/office/powerpoint/2010/main" val="25974800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601133"/>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2" name="TextBox 1"/>
          <p:cNvSpPr txBox="1"/>
          <p:nvPr/>
        </p:nvSpPr>
        <p:spPr>
          <a:xfrm>
            <a:off x="513558" y="707251"/>
            <a:ext cx="8193269" cy="584776"/>
          </a:xfrm>
          <a:prstGeom prst="rect">
            <a:avLst/>
          </a:prstGeom>
          <a:noFill/>
        </p:spPr>
        <p:txBody>
          <a:bodyPr wrap="none" rtlCol="0">
            <a:spAutoFit/>
          </a:bodyPr>
          <a:lstStyle/>
          <a:p>
            <a:pPr algn="ctr"/>
            <a:r>
              <a:rPr lang="en-US" sz="3200" b="1" dirty="0" smtClean="0">
                <a:latin typeface="Gill Sans MT"/>
                <a:cs typeface="Gill Sans MT"/>
              </a:rPr>
              <a:t>BOUNDARY </a:t>
            </a:r>
            <a:r>
              <a:rPr lang="en-US" sz="3200" b="1" dirty="0" smtClean="0">
                <a:latin typeface="Gill Sans MT"/>
                <a:cs typeface="Gill Sans MT"/>
              </a:rPr>
              <a:t>OBJECTS: BUS SCHEDULE</a:t>
            </a:r>
            <a:endParaRPr lang="en-US" sz="3200" b="1" dirty="0">
              <a:latin typeface="Gill Sans MT"/>
              <a:cs typeface="Gill Sans MT"/>
            </a:endParaRPr>
          </a:p>
        </p:txBody>
      </p:sp>
      <p:sp>
        <p:nvSpPr>
          <p:cNvPr id="4" name="Rectangle 3"/>
          <p:cNvSpPr/>
          <p:nvPr/>
        </p:nvSpPr>
        <p:spPr>
          <a:xfrm>
            <a:off x="-10764" y="1372176"/>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pic>
        <p:nvPicPr>
          <p:cNvPr id="5" name="Picture 4"/>
          <p:cNvPicPr>
            <a:picLocks noChangeAspect="1"/>
          </p:cNvPicPr>
          <p:nvPr/>
        </p:nvPicPr>
        <p:blipFill>
          <a:blip r:embed="rId3"/>
          <a:stretch>
            <a:fillRect/>
          </a:stretch>
        </p:blipFill>
        <p:spPr>
          <a:xfrm>
            <a:off x="4182913" y="1690255"/>
            <a:ext cx="4971186" cy="4648199"/>
          </a:xfrm>
          <a:prstGeom prst="rect">
            <a:avLst/>
          </a:prstGeom>
        </p:spPr>
      </p:pic>
      <p:sp>
        <p:nvSpPr>
          <p:cNvPr id="6" name="TextBox 5"/>
          <p:cNvSpPr txBox="1"/>
          <p:nvPr/>
        </p:nvSpPr>
        <p:spPr>
          <a:xfrm>
            <a:off x="219364" y="1782618"/>
            <a:ext cx="4029363" cy="4401205"/>
          </a:xfrm>
          <a:prstGeom prst="rect">
            <a:avLst/>
          </a:prstGeom>
          <a:noFill/>
        </p:spPr>
        <p:txBody>
          <a:bodyPr wrap="square" rtlCol="0">
            <a:spAutoFit/>
          </a:bodyPr>
          <a:lstStyle/>
          <a:p>
            <a:r>
              <a:rPr lang="en-US" sz="2000" dirty="0" smtClean="0"/>
              <a:t>To a bus driver it signifies the parameters of their job.</a:t>
            </a:r>
          </a:p>
          <a:p>
            <a:endParaRPr lang="en-US" sz="2000" dirty="0"/>
          </a:p>
          <a:p>
            <a:r>
              <a:rPr lang="en-US" sz="2000" dirty="0" smtClean="0"/>
              <a:t>To a passenger it signifies a way to get around.</a:t>
            </a:r>
          </a:p>
          <a:p>
            <a:endParaRPr lang="en-US" sz="2000" dirty="0"/>
          </a:p>
          <a:p>
            <a:r>
              <a:rPr lang="en-US" sz="2000" dirty="0" smtClean="0"/>
              <a:t>To the transit manager it represents a way to communicate about services offered.</a:t>
            </a:r>
          </a:p>
          <a:p>
            <a:endParaRPr lang="en-US" sz="2000" dirty="0"/>
          </a:p>
          <a:p>
            <a:r>
              <a:rPr lang="en-US" sz="2000" dirty="0" smtClean="0"/>
              <a:t>Even though all use it for different reasons, all can use it as a common point of reference for discussions of transportation around town. </a:t>
            </a:r>
            <a:endParaRPr lang="en-US" sz="2000" dirty="0"/>
          </a:p>
        </p:txBody>
      </p:sp>
    </p:spTree>
    <p:extLst>
      <p:ext uri="{BB962C8B-B14F-4D97-AF65-F5344CB8AC3E}">
        <p14:creationId xmlns:p14="http://schemas.microsoft.com/office/powerpoint/2010/main" val="44177560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601133"/>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2" name="TextBox 1"/>
          <p:cNvSpPr txBox="1"/>
          <p:nvPr/>
        </p:nvSpPr>
        <p:spPr>
          <a:xfrm>
            <a:off x="799536" y="707251"/>
            <a:ext cx="7667484" cy="584776"/>
          </a:xfrm>
          <a:prstGeom prst="rect">
            <a:avLst/>
          </a:prstGeom>
          <a:noFill/>
        </p:spPr>
        <p:txBody>
          <a:bodyPr wrap="none" rtlCol="0">
            <a:spAutoFit/>
          </a:bodyPr>
          <a:lstStyle/>
          <a:p>
            <a:pPr algn="ctr"/>
            <a:r>
              <a:rPr lang="en-US" sz="3200" b="1" dirty="0" smtClean="0">
                <a:latin typeface="Gill Sans MT"/>
                <a:cs typeface="Gill Sans MT"/>
              </a:rPr>
              <a:t>BOUNDARY </a:t>
            </a:r>
            <a:r>
              <a:rPr lang="en-US" sz="3200" b="1" dirty="0" smtClean="0">
                <a:latin typeface="Gill Sans MT"/>
                <a:cs typeface="Gill Sans MT"/>
              </a:rPr>
              <a:t>OBJECTS: FLOOR PLAN</a:t>
            </a:r>
            <a:endParaRPr lang="en-US" sz="3200" b="1" dirty="0">
              <a:latin typeface="Gill Sans MT"/>
              <a:cs typeface="Gill Sans MT"/>
            </a:endParaRPr>
          </a:p>
        </p:txBody>
      </p:sp>
      <p:sp>
        <p:nvSpPr>
          <p:cNvPr id="4" name="Rectangle 3"/>
          <p:cNvSpPr/>
          <p:nvPr/>
        </p:nvSpPr>
        <p:spPr>
          <a:xfrm>
            <a:off x="-10764" y="1372176"/>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6" name="TextBox 5"/>
          <p:cNvSpPr txBox="1"/>
          <p:nvPr/>
        </p:nvSpPr>
        <p:spPr>
          <a:xfrm>
            <a:off x="219365" y="1782618"/>
            <a:ext cx="2675082" cy="5016758"/>
          </a:xfrm>
          <a:prstGeom prst="rect">
            <a:avLst/>
          </a:prstGeom>
          <a:noFill/>
        </p:spPr>
        <p:txBody>
          <a:bodyPr wrap="square" rtlCol="0">
            <a:spAutoFit/>
          </a:bodyPr>
          <a:lstStyle/>
          <a:p>
            <a:r>
              <a:rPr lang="en-US" sz="2000" dirty="0" smtClean="0"/>
              <a:t>To the architect it is a design and manifestation of work and ideas.</a:t>
            </a:r>
          </a:p>
          <a:p>
            <a:endParaRPr lang="en-US" sz="2000" dirty="0"/>
          </a:p>
          <a:p>
            <a:r>
              <a:rPr lang="en-US" sz="2000" dirty="0" smtClean="0"/>
              <a:t>To a home owner it may mean safety, family, comfort.</a:t>
            </a:r>
          </a:p>
          <a:p>
            <a:endParaRPr lang="en-US" sz="2000" dirty="0"/>
          </a:p>
          <a:p>
            <a:r>
              <a:rPr lang="en-US" sz="2000" dirty="0" smtClean="0"/>
              <a:t>For both stakeholders, it provides an artifact around which they can have a conversation. They can discuss needs, expectations, ideas, desires, future goals.</a:t>
            </a:r>
            <a:endParaRPr lang="en-US" sz="2000" dirty="0"/>
          </a:p>
        </p:txBody>
      </p:sp>
      <p:pic>
        <p:nvPicPr>
          <p:cNvPr id="7" name="Picture 6" descr="House-Blueprints-10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4446" y="1782618"/>
            <a:ext cx="6134100" cy="4102100"/>
          </a:xfrm>
          <a:prstGeom prst="rect">
            <a:avLst/>
          </a:prstGeom>
        </p:spPr>
      </p:pic>
    </p:spTree>
    <p:extLst>
      <p:ext uri="{BB962C8B-B14F-4D97-AF65-F5344CB8AC3E}">
        <p14:creationId xmlns:p14="http://schemas.microsoft.com/office/powerpoint/2010/main" val="413382267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601133"/>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2" name="TextBox 1"/>
          <p:cNvSpPr txBox="1"/>
          <p:nvPr/>
        </p:nvSpPr>
        <p:spPr>
          <a:xfrm>
            <a:off x="577082" y="707251"/>
            <a:ext cx="8366393" cy="584776"/>
          </a:xfrm>
          <a:prstGeom prst="rect">
            <a:avLst/>
          </a:prstGeom>
          <a:noFill/>
        </p:spPr>
        <p:txBody>
          <a:bodyPr wrap="none" rtlCol="0">
            <a:spAutoFit/>
          </a:bodyPr>
          <a:lstStyle/>
          <a:p>
            <a:pPr algn="ctr"/>
            <a:r>
              <a:rPr lang="en-US" sz="3200" b="1" dirty="0" smtClean="0">
                <a:latin typeface="Gill Sans MT"/>
                <a:cs typeface="Gill Sans MT"/>
              </a:rPr>
              <a:t>BOUNDARY </a:t>
            </a:r>
            <a:r>
              <a:rPr lang="en-US" sz="3200" b="1" dirty="0" smtClean="0">
                <a:latin typeface="Gill Sans MT"/>
                <a:cs typeface="Gill Sans MT"/>
              </a:rPr>
              <a:t>OBJECTS: JOURNAL PAPER</a:t>
            </a:r>
            <a:endParaRPr lang="en-US" sz="3200" b="1" dirty="0">
              <a:latin typeface="Gill Sans MT"/>
              <a:cs typeface="Gill Sans MT"/>
            </a:endParaRPr>
          </a:p>
        </p:txBody>
      </p:sp>
      <p:sp>
        <p:nvSpPr>
          <p:cNvPr id="4" name="Rectangle 3"/>
          <p:cNvSpPr/>
          <p:nvPr/>
        </p:nvSpPr>
        <p:spPr>
          <a:xfrm>
            <a:off x="-10764" y="1372176"/>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6" name="TextBox 5"/>
          <p:cNvSpPr txBox="1"/>
          <p:nvPr/>
        </p:nvSpPr>
        <p:spPr>
          <a:xfrm>
            <a:off x="115456" y="1644077"/>
            <a:ext cx="3267362" cy="5062924"/>
          </a:xfrm>
          <a:prstGeom prst="rect">
            <a:avLst/>
          </a:prstGeom>
          <a:noFill/>
        </p:spPr>
        <p:txBody>
          <a:bodyPr wrap="square" rtlCol="0">
            <a:spAutoFit/>
          </a:bodyPr>
          <a:lstStyle/>
          <a:p>
            <a:r>
              <a:rPr lang="en-US" sz="1900" dirty="0" smtClean="0"/>
              <a:t>To the authors, it signifies conclusions they have drawn as a result of scientific work.</a:t>
            </a:r>
          </a:p>
          <a:p>
            <a:endParaRPr lang="en-US" sz="1900" dirty="0"/>
          </a:p>
          <a:p>
            <a:r>
              <a:rPr lang="en-US" sz="1900" dirty="0" smtClean="0"/>
              <a:t>To the reader, it signifies new knowledge gained.</a:t>
            </a:r>
          </a:p>
          <a:p>
            <a:endParaRPr lang="en-US" sz="1900" dirty="0"/>
          </a:p>
          <a:p>
            <a:r>
              <a:rPr lang="en-US" sz="1900" dirty="0" smtClean="0"/>
              <a:t>To the journal editor, it signifies work products to be communicated as a part of the mission of the journal.</a:t>
            </a:r>
          </a:p>
          <a:p>
            <a:endParaRPr lang="en-US" sz="1900" dirty="0"/>
          </a:p>
          <a:p>
            <a:r>
              <a:rPr lang="en-US" sz="1900" dirty="0" smtClean="0"/>
              <a:t>For all, it is a form of knowledge about collaboration, productivity, and synthesis – a resource for scientists.</a:t>
            </a:r>
            <a:endParaRPr lang="en-US" sz="1900" dirty="0"/>
          </a:p>
        </p:txBody>
      </p:sp>
      <p:pic>
        <p:nvPicPr>
          <p:cNvPr id="5" name="Picture 4"/>
          <p:cNvPicPr>
            <a:picLocks noChangeAspect="1"/>
          </p:cNvPicPr>
          <p:nvPr/>
        </p:nvPicPr>
        <p:blipFill>
          <a:blip r:embed="rId3"/>
          <a:stretch>
            <a:fillRect/>
          </a:stretch>
        </p:blipFill>
        <p:spPr>
          <a:xfrm>
            <a:off x="3475182" y="1978891"/>
            <a:ext cx="5668818" cy="4012590"/>
          </a:xfrm>
          <a:prstGeom prst="rect">
            <a:avLst/>
          </a:prstGeom>
        </p:spPr>
      </p:pic>
    </p:spTree>
    <p:extLst>
      <p:ext uri="{BB962C8B-B14F-4D97-AF65-F5344CB8AC3E}">
        <p14:creationId xmlns:p14="http://schemas.microsoft.com/office/powerpoint/2010/main" val="328681925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601133"/>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2" name="TextBox 1"/>
          <p:cNvSpPr txBox="1"/>
          <p:nvPr/>
        </p:nvSpPr>
        <p:spPr>
          <a:xfrm>
            <a:off x="1202866" y="707251"/>
            <a:ext cx="6930102" cy="584776"/>
          </a:xfrm>
          <a:prstGeom prst="rect">
            <a:avLst/>
          </a:prstGeom>
          <a:noFill/>
        </p:spPr>
        <p:txBody>
          <a:bodyPr wrap="none" rtlCol="0">
            <a:spAutoFit/>
          </a:bodyPr>
          <a:lstStyle/>
          <a:p>
            <a:pPr algn="ctr"/>
            <a:r>
              <a:rPr lang="en-US" sz="3200" b="1" dirty="0" smtClean="0">
                <a:latin typeface="Gill Sans MT"/>
                <a:cs typeface="Gill Sans MT"/>
              </a:rPr>
              <a:t>BOUNDARY </a:t>
            </a:r>
            <a:r>
              <a:rPr lang="en-US" sz="3200" b="1" dirty="0" smtClean="0">
                <a:latin typeface="Gill Sans MT"/>
                <a:cs typeface="Gill Sans MT"/>
              </a:rPr>
              <a:t>OBJECTS: DATA SET</a:t>
            </a:r>
            <a:endParaRPr lang="en-US" sz="3200" b="1" dirty="0">
              <a:latin typeface="Gill Sans MT"/>
              <a:cs typeface="Gill Sans MT"/>
            </a:endParaRPr>
          </a:p>
        </p:txBody>
      </p:sp>
      <p:sp>
        <p:nvSpPr>
          <p:cNvPr id="4" name="Rectangle 3"/>
          <p:cNvSpPr/>
          <p:nvPr/>
        </p:nvSpPr>
        <p:spPr>
          <a:xfrm>
            <a:off x="-10764" y="1372176"/>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6" name="TextBox 5"/>
          <p:cNvSpPr txBox="1"/>
          <p:nvPr/>
        </p:nvSpPr>
        <p:spPr>
          <a:xfrm>
            <a:off x="115455" y="1644077"/>
            <a:ext cx="4179453" cy="5062924"/>
          </a:xfrm>
          <a:prstGeom prst="rect">
            <a:avLst/>
          </a:prstGeom>
          <a:noFill/>
        </p:spPr>
        <p:txBody>
          <a:bodyPr wrap="square" rtlCol="0">
            <a:spAutoFit/>
          </a:bodyPr>
          <a:lstStyle/>
          <a:p>
            <a:r>
              <a:rPr lang="en-US" sz="1900" dirty="0" smtClean="0"/>
              <a:t>To the scientist, it signifies a font of possibilities for new knowledge, a way to test a hypothesis or answer a research question, a wealth of publication possibilities.</a:t>
            </a:r>
          </a:p>
          <a:p>
            <a:endParaRPr lang="en-US" sz="1900" dirty="0"/>
          </a:p>
          <a:p>
            <a:r>
              <a:rPr lang="en-US" sz="1900" dirty="0" smtClean="0"/>
              <a:t>To the curator, it signifies a piece of a digital collection that would be more easily found if it contained metadata. It may also signal concerns about use in the future—will the file format be accessible 50 years from now. </a:t>
            </a:r>
          </a:p>
          <a:p>
            <a:endParaRPr lang="en-US" sz="1900" dirty="0"/>
          </a:p>
          <a:p>
            <a:r>
              <a:rPr lang="en-US" sz="1900" dirty="0" smtClean="0"/>
              <a:t>To both, it is a form of intellectual property around which they can discuss data management concerns, annotation, metadata, and search/sharing/use.</a:t>
            </a:r>
            <a:endParaRPr lang="en-US" sz="1900" dirty="0"/>
          </a:p>
        </p:txBody>
      </p:sp>
      <p:pic>
        <p:nvPicPr>
          <p:cNvPr id="8" name="Picture 7" descr="data.jpg"/>
          <p:cNvPicPr>
            <a:picLocks noChangeAspect="1"/>
          </p:cNvPicPr>
          <p:nvPr/>
        </p:nvPicPr>
        <p:blipFill rotWithShape="1">
          <a:blip r:embed="rId3">
            <a:extLst>
              <a:ext uri="{28A0092B-C50C-407E-A947-70E740481C1C}">
                <a14:useLocalDpi xmlns:a14="http://schemas.microsoft.com/office/drawing/2010/main" val="0"/>
              </a:ext>
            </a:extLst>
          </a:blip>
          <a:srcRect r="32520"/>
          <a:stretch/>
        </p:blipFill>
        <p:spPr>
          <a:xfrm>
            <a:off x="4588731" y="1524572"/>
            <a:ext cx="4555270" cy="5333428"/>
          </a:xfrm>
          <a:prstGeom prst="rect">
            <a:avLst/>
          </a:prstGeom>
        </p:spPr>
      </p:pic>
    </p:spTree>
    <p:extLst>
      <p:ext uri="{BB962C8B-B14F-4D97-AF65-F5344CB8AC3E}">
        <p14:creationId xmlns:p14="http://schemas.microsoft.com/office/powerpoint/2010/main" val="353834826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601133"/>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2" name="TextBox 1"/>
          <p:cNvSpPr txBox="1"/>
          <p:nvPr/>
        </p:nvSpPr>
        <p:spPr>
          <a:xfrm>
            <a:off x="1006197" y="707251"/>
            <a:ext cx="7323439" cy="584776"/>
          </a:xfrm>
          <a:prstGeom prst="rect">
            <a:avLst/>
          </a:prstGeom>
          <a:noFill/>
        </p:spPr>
        <p:txBody>
          <a:bodyPr wrap="none" rtlCol="0">
            <a:spAutoFit/>
          </a:bodyPr>
          <a:lstStyle/>
          <a:p>
            <a:pPr algn="ctr"/>
            <a:r>
              <a:rPr lang="en-US" sz="3200" b="1" dirty="0" smtClean="0">
                <a:latin typeface="Gill Sans MT"/>
                <a:cs typeface="Gill Sans MT"/>
              </a:rPr>
              <a:t>BOUNDARY </a:t>
            </a:r>
            <a:r>
              <a:rPr lang="en-US" sz="3200" b="1" dirty="0" smtClean="0">
                <a:latin typeface="Gill Sans MT"/>
                <a:cs typeface="Gill Sans MT"/>
              </a:rPr>
              <a:t>OBJECTS: SOFTWARE</a:t>
            </a:r>
            <a:endParaRPr lang="en-US" sz="3200" b="1" dirty="0">
              <a:latin typeface="Gill Sans MT"/>
              <a:cs typeface="Gill Sans MT"/>
            </a:endParaRPr>
          </a:p>
        </p:txBody>
      </p:sp>
      <p:sp>
        <p:nvSpPr>
          <p:cNvPr id="4" name="Rectangle 3"/>
          <p:cNvSpPr/>
          <p:nvPr/>
        </p:nvSpPr>
        <p:spPr>
          <a:xfrm>
            <a:off x="-10764" y="1372176"/>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6" name="TextBox 5"/>
          <p:cNvSpPr txBox="1"/>
          <p:nvPr/>
        </p:nvSpPr>
        <p:spPr>
          <a:xfrm>
            <a:off x="115455" y="1644077"/>
            <a:ext cx="4179453" cy="4770536"/>
          </a:xfrm>
          <a:prstGeom prst="rect">
            <a:avLst/>
          </a:prstGeom>
          <a:noFill/>
        </p:spPr>
        <p:txBody>
          <a:bodyPr wrap="square" rtlCol="0">
            <a:spAutoFit/>
          </a:bodyPr>
          <a:lstStyle/>
          <a:p>
            <a:r>
              <a:rPr lang="en-US" sz="1900" dirty="0" smtClean="0"/>
              <a:t>To the developer it represents a series of command written in code that allow users to perform certain work functions.</a:t>
            </a:r>
          </a:p>
          <a:p>
            <a:endParaRPr lang="en-US" sz="1900" dirty="0" smtClean="0"/>
          </a:p>
          <a:p>
            <a:r>
              <a:rPr lang="en-US" sz="1900" dirty="0" smtClean="0"/>
              <a:t>To the user it represents possibilities for achieving work goals.</a:t>
            </a:r>
          </a:p>
          <a:p>
            <a:endParaRPr lang="en-US" sz="1900" dirty="0"/>
          </a:p>
          <a:p>
            <a:r>
              <a:rPr lang="en-US" sz="1900" dirty="0" smtClean="0"/>
              <a:t>To the the open source community in the case of R, it represents a community owned tool that each can use, improve on, peer review, and contribute to.</a:t>
            </a:r>
          </a:p>
          <a:p>
            <a:endParaRPr lang="en-US" sz="1900" dirty="0"/>
          </a:p>
          <a:p>
            <a:r>
              <a:rPr lang="en-US" sz="1900" dirty="0" smtClean="0"/>
              <a:t>To all, it is a rich information processing tool that allows the open source community to perform statistical analysis.</a:t>
            </a:r>
            <a:endParaRPr lang="en-US" sz="1900" dirty="0"/>
          </a:p>
        </p:txBody>
      </p:sp>
      <p:pic>
        <p:nvPicPr>
          <p:cNvPr id="5" name="Picture 4" descr="R.tiff"/>
          <p:cNvPicPr>
            <a:picLocks noChangeAspect="1"/>
          </p:cNvPicPr>
          <p:nvPr/>
        </p:nvPicPr>
        <p:blipFill rotWithShape="1">
          <a:blip r:embed="rId3">
            <a:extLst>
              <a:ext uri="{28A0092B-C50C-407E-A947-70E740481C1C}">
                <a14:useLocalDpi xmlns:a14="http://schemas.microsoft.com/office/drawing/2010/main" val="0"/>
              </a:ext>
            </a:extLst>
          </a:blip>
          <a:srcRect l="34090" t="12230" r="15153" b="31901"/>
          <a:stretch/>
        </p:blipFill>
        <p:spPr>
          <a:xfrm>
            <a:off x="4502728" y="1679863"/>
            <a:ext cx="4641272" cy="3359727"/>
          </a:xfrm>
          <a:prstGeom prst="rect">
            <a:avLst/>
          </a:prstGeom>
        </p:spPr>
      </p:pic>
      <p:sp>
        <p:nvSpPr>
          <p:cNvPr id="7" name="TextBox 6"/>
          <p:cNvSpPr txBox="1"/>
          <p:nvPr/>
        </p:nvSpPr>
        <p:spPr>
          <a:xfrm>
            <a:off x="4525817" y="5491283"/>
            <a:ext cx="4618183" cy="923330"/>
          </a:xfrm>
          <a:prstGeom prst="rect">
            <a:avLst/>
          </a:prstGeom>
          <a:noFill/>
        </p:spPr>
        <p:txBody>
          <a:bodyPr wrap="square" rtlCol="0">
            <a:spAutoFit/>
          </a:bodyPr>
          <a:lstStyle/>
          <a:p>
            <a:r>
              <a:rPr lang="en-US" dirty="0" smtClean="0"/>
              <a:t>All can talk about the libraries, the code itself, the statistical tests it can perform, scientific results, improvements to the code, etc.</a:t>
            </a:r>
            <a:endParaRPr lang="en-US" dirty="0"/>
          </a:p>
        </p:txBody>
      </p:sp>
    </p:spTree>
    <p:extLst>
      <p:ext uri="{BB962C8B-B14F-4D97-AF65-F5344CB8AC3E}">
        <p14:creationId xmlns:p14="http://schemas.microsoft.com/office/powerpoint/2010/main" val="62638393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bstract-15293_1280.jpg"/>
          <p:cNvPicPr>
            <a:picLocks noChangeAspect="1"/>
          </p:cNvPicPr>
          <p:nvPr/>
        </p:nvPicPr>
        <p:blipFill>
          <a:blip r:embed="rId3">
            <a:alphaModFix amt="70000"/>
            <a:extLst>
              <a:ext uri="{28A0092B-C50C-407E-A947-70E740481C1C}">
                <a14:useLocalDpi xmlns:a14="http://schemas.microsoft.com/office/drawing/2010/main" val="0"/>
              </a:ext>
            </a:extLst>
          </a:blip>
          <a:stretch>
            <a:fillRect/>
          </a:stretch>
        </p:blipFill>
        <p:spPr>
          <a:xfrm>
            <a:off x="0" y="1238651"/>
            <a:ext cx="9236167" cy="6530259"/>
          </a:xfrm>
          <a:prstGeom prst="rect">
            <a:avLst/>
          </a:prstGeom>
        </p:spPr>
      </p:pic>
      <p:sp>
        <p:nvSpPr>
          <p:cNvPr id="3" name="Rectangle 2"/>
          <p:cNvSpPr/>
          <p:nvPr/>
        </p:nvSpPr>
        <p:spPr>
          <a:xfrm>
            <a:off x="0" y="601133"/>
            <a:ext cx="9236167" cy="771043"/>
          </a:xfrm>
          <a:prstGeom prst="rect">
            <a:avLst/>
          </a:prstGeom>
          <a:solidFill>
            <a:srgbClr val="2A81C4"/>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2" name="TextBox 1"/>
          <p:cNvSpPr txBox="1"/>
          <p:nvPr/>
        </p:nvSpPr>
        <p:spPr>
          <a:xfrm>
            <a:off x="2417926" y="707251"/>
            <a:ext cx="4684696" cy="584776"/>
          </a:xfrm>
          <a:prstGeom prst="rect">
            <a:avLst/>
          </a:prstGeom>
          <a:noFill/>
        </p:spPr>
        <p:txBody>
          <a:bodyPr wrap="none" rtlCol="0">
            <a:spAutoFit/>
          </a:bodyPr>
          <a:lstStyle/>
          <a:p>
            <a:pPr algn="ctr"/>
            <a:r>
              <a:rPr lang="en-US" sz="3200" b="1" dirty="0" smtClean="0">
                <a:latin typeface="Gill Sans MT"/>
                <a:cs typeface="Gill Sans MT"/>
              </a:rPr>
              <a:t>BOUNDARY OBJECTS</a:t>
            </a:r>
            <a:endParaRPr lang="en-US" sz="3200" b="1" dirty="0">
              <a:latin typeface="Gill Sans MT"/>
              <a:cs typeface="Gill Sans MT"/>
            </a:endParaRPr>
          </a:p>
        </p:txBody>
      </p:sp>
      <p:sp>
        <p:nvSpPr>
          <p:cNvPr id="4" name="Rectangle 3"/>
          <p:cNvSpPr/>
          <p:nvPr/>
        </p:nvSpPr>
        <p:spPr>
          <a:xfrm>
            <a:off x="-10764" y="1372176"/>
            <a:ext cx="9154764" cy="152396"/>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80" tIns="182880" rtlCol="0" anchor="t" anchorCtr="0"/>
          <a:lstStyle/>
          <a:p>
            <a:pPr algn="ctr"/>
            <a:endParaRPr lang="en-US" dirty="0">
              <a:solidFill>
                <a:prstClr val="black"/>
              </a:solidFill>
              <a:latin typeface="Calibri"/>
            </a:endParaRPr>
          </a:p>
        </p:txBody>
      </p:sp>
      <p:sp>
        <p:nvSpPr>
          <p:cNvPr id="7" name="TextBox 6"/>
          <p:cNvSpPr txBox="1"/>
          <p:nvPr/>
        </p:nvSpPr>
        <p:spPr>
          <a:xfrm>
            <a:off x="393224" y="1797234"/>
            <a:ext cx="8462140" cy="4832093"/>
          </a:xfrm>
          <a:prstGeom prst="rect">
            <a:avLst/>
          </a:prstGeom>
          <a:noFill/>
        </p:spPr>
        <p:txBody>
          <a:bodyPr wrap="square" rtlCol="0">
            <a:spAutoFit/>
          </a:bodyPr>
          <a:lstStyle/>
          <a:p>
            <a:r>
              <a:rPr lang="en-US" sz="2800" dirty="0" smtClean="0">
                <a:latin typeface="Gill Sans MT"/>
                <a:cs typeface="Gill Sans MT"/>
              </a:rPr>
              <a:t>Possess “interpretive flexibility” where the use and interpretation of the object are different for different groups.</a:t>
            </a:r>
          </a:p>
          <a:p>
            <a:endParaRPr lang="en-US" sz="2800" dirty="0">
              <a:latin typeface="Gill Sans MT"/>
              <a:cs typeface="Gill Sans MT"/>
            </a:endParaRPr>
          </a:p>
          <a:p>
            <a:r>
              <a:rPr lang="en-US" sz="2800" dirty="0" smtClean="0">
                <a:latin typeface="Gill Sans MT"/>
                <a:cs typeface="Gill Sans MT"/>
              </a:rPr>
              <a:t>Yet provide a common point of reference which allows different groups to work together.</a:t>
            </a:r>
          </a:p>
          <a:p>
            <a:endParaRPr lang="en-US" sz="2800" dirty="0">
              <a:latin typeface="Gill Sans MT"/>
              <a:cs typeface="Gill Sans MT"/>
            </a:endParaRPr>
          </a:p>
          <a:p>
            <a:r>
              <a:rPr lang="en-US" sz="2800" dirty="0" smtClean="0">
                <a:latin typeface="Gill Sans MT"/>
                <a:cs typeface="Gill Sans MT"/>
              </a:rPr>
              <a:t>Thus, they allow different stakeholders to translate:</a:t>
            </a:r>
          </a:p>
          <a:p>
            <a:pPr marL="457200" indent="-457200">
              <a:buFontTx/>
              <a:buChar char="-"/>
            </a:pPr>
            <a:r>
              <a:rPr lang="en-US" sz="2800" dirty="0" smtClean="0">
                <a:latin typeface="Gill Sans MT"/>
                <a:cs typeface="Gill Sans MT"/>
              </a:rPr>
              <a:t>Vocabulary and discourse</a:t>
            </a:r>
          </a:p>
          <a:p>
            <a:pPr marL="457200" indent="-457200">
              <a:buFontTx/>
              <a:buChar char="-"/>
            </a:pPr>
            <a:r>
              <a:rPr lang="en-US" sz="2800" dirty="0" smtClean="0">
                <a:latin typeface="Gill Sans MT"/>
                <a:cs typeface="Gill Sans MT"/>
              </a:rPr>
              <a:t>Practices and expertise</a:t>
            </a:r>
          </a:p>
          <a:p>
            <a:pPr marL="457200" indent="-457200">
              <a:buFontTx/>
              <a:buChar char="-"/>
            </a:pPr>
            <a:r>
              <a:rPr lang="en-US" sz="2800" dirty="0" smtClean="0">
                <a:latin typeface="Gill Sans MT"/>
                <a:cs typeface="Gill Sans MT"/>
              </a:rPr>
              <a:t>Needs and expectations</a:t>
            </a:r>
          </a:p>
        </p:txBody>
      </p:sp>
    </p:spTree>
    <p:extLst>
      <p:ext uri="{BB962C8B-B14F-4D97-AF65-F5344CB8AC3E}">
        <p14:creationId xmlns:p14="http://schemas.microsoft.com/office/powerpoint/2010/main" val="59888760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35336</TotalTime>
  <Words>4160</Words>
  <Application>Microsoft Macintosh PowerPoint</Application>
  <PresentationFormat>On-screen Show (4:3)</PresentationFormat>
  <Paragraphs>309</Paragraphs>
  <Slides>24</Slides>
  <Notes>24</Notes>
  <HiddenSlides>0</HiddenSlides>
  <MMClips>0</MMClips>
  <ScaleCrop>false</ScaleCrop>
  <HeadingPairs>
    <vt:vector size="4" baseType="variant">
      <vt:variant>
        <vt:lpstr>Theme</vt:lpstr>
      </vt:variant>
      <vt:variant>
        <vt:i4>2</vt:i4>
      </vt:variant>
      <vt:variant>
        <vt:lpstr>Slide Titles</vt:lpstr>
      </vt:variant>
      <vt:variant>
        <vt:i4>24</vt:i4>
      </vt:variant>
    </vt:vector>
  </HeadingPairs>
  <TitlesOfParts>
    <vt:vector size="26" baseType="lpstr">
      <vt:lpstr>Custom Design</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RENCI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Laura Christopherson</dc:creator>
  <cp:lastModifiedBy>Laura Christopherson</cp:lastModifiedBy>
  <cp:revision>228</cp:revision>
  <cp:lastPrinted>2013-07-11T18:01:16Z</cp:lastPrinted>
  <dcterms:created xsi:type="dcterms:W3CDTF">2013-06-27T18:20:04Z</dcterms:created>
  <dcterms:modified xsi:type="dcterms:W3CDTF">2014-08-04T15:55:50Z</dcterms:modified>
</cp:coreProperties>
</file>